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  <p:sldMasterId id="2147483875" r:id="rId2"/>
    <p:sldMasterId id="2147484135" r:id="rId3"/>
    <p:sldMasterId id="2147484142" r:id="rId4"/>
    <p:sldMasterId id="2147484149" r:id="rId5"/>
    <p:sldMasterId id="2147484156" r:id="rId6"/>
    <p:sldMasterId id="2147484163" r:id="rId7"/>
    <p:sldMasterId id="2147484170" r:id="rId8"/>
    <p:sldMasterId id="2147484275" r:id="rId9"/>
  </p:sldMasterIdLst>
  <p:notesMasterIdLst>
    <p:notesMasterId r:id="rId51"/>
  </p:notesMasterIdLst>
  <p:sldIdLst>
    <p:sldId id="292" r:id="rId10"/>
    <p:sldId id="443" r:id="rId11"/>
    <p:sldId id="444" r:id="rId12"/>
    <p:sldId id="445" r:id="rId13"/>
    <p:sldId id="446" r:id="rId14"/>
    <p:sldId id="447" r:id="rId15"/>
    <p:sldId id="448" r:id="rId16"/>
    <p:sldId id="327" r:id="rId17"/>
    <p:sldId id="369" r:id="rId18"/>
    <p:sldId id="370" r:id="rId19"/>
    <p:sldId id="368" r:id="rId20"/>
    <p:sldId id="371" r:id="rId21"/>
    <p:sldId id="406" r:id="rId22"/>
    <p:sldId id="407" r:id="rId23"/>
    <p:sldId id="408" r:id="rId24"/>
    <p:sldId id="409" r:id="rId25"/>
    <p:sldId id="410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05" r:id="rId34"/>
    <p:sldId id="473" r:id="rId35"/>
    <p:sldId id="474" r:id="rId36"/>
    <p:sldId id="475" r:id="rId37"/>
    <p:sldId id="419" r:id="rId38"/>
    <p:sldId id="422" r:id="rId39"/>
    <p:sldId id="467" r:id="rId40"/>
    <p:sldId id="468" r:id="rId41"/>
    <p:sldId id="469" r:id="rId42"/>
    <p:sldId id="470" r:id="rId43"/>
    <p:sldId id="471" r:id="rId44"/>
    <p:sldId id="466" r:id="rId45"/>
    <p:sldId id="435" r:id="rId46"/>
    <p:sldId id="472" r:id="rId47"/>
    <p:sldId id="463" r:id="rId48"/>
    <p:sldId id="464" r:id="rId49"/>
    <p:sldId id="44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C45C1-A7D6-4FAC-A3EB-223F5ED6A380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F745A-3BFC-4F56-954C-89EFD691A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6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5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7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67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57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9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748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35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47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368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7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22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5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32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43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07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891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496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216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06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146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932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98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103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47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88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931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995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2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96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09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3144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6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869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5399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715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359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165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4765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70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402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368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7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12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02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858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786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957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93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529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847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847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025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632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0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210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1148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63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87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8354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404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970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742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127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4594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757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799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289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6885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5027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41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458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287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280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129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58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41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827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861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000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6463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4986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4749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0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9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5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1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6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682" r:id="rId12"/>
    <p:sldLayoutId id="2147483683" r:id="rId13"/>
    <p:sldLayoutId id="2147483684" r:id="rId14"/>
    <p:sldLayoutId id="2147483686" r:id="rId15"/>
    <p:sldLayoutId id="2147483687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6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  <p:sldLayoutId id="2147483893" r:id="rId18"/>
    <p:sldLayoutId id="2147483894" r:id="rId19"/>
    <p:sldLayoutId id="2147483895" r:id="rId20"/>
    <p:sldLayoutId id="2147483896" r:id="rId21"/>
    <p:sldLayoutId id="2147483897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0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3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9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33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17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7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63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68107" y="215659"/>
            <a:ext cx="8537274" cy="603849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/>
              <a:t>제</a:t>
            </a:r>
            <a:r>
              <a:rPr lang="en-US" altLang="ko-KR" sz="4000" dirty="0" smtClean="0">
                <a:latin typeface="+mn-ea"/>
                <a:ea typeface="+mn-ea"/>
              </a:rPr>
              <a:t>34</a:t>
            </a:r>
            <a:r>
              <a:rPr lang="ko-KR" altLang="en-US" sz="4000" dirty="0" smtClean="0"/>
              <a:t>강 </a:t>
            </a:r>
            <a:r>
              <a:rPr lang="ko-KR" altLang="en-US" sz="4000" dirty="0"/>
              <a:t>이벤트 </a:t>
            </a:r>
            <a:r>
              <a:rPr lang="ko-KR" altLang="en-US" sz="4000" dirty="0" smtClean="0"/>
              <a:t>처리와 </a:t>
            </a:r>
            <a:r>
              <a:rPr lang="ko-KR" altLang="en-US" sz="4000" dirty="0" err="1" smtClean="0"/>
              <a:t>액티비티간</a:t>
            </a:r>
            <a:r>
              <a:rPr lang="ko-KR" altLang="en-US" sz="4000" dirty="0" smtClean="0"/>
              <a:t> 이동</a:t>
            </a:r>
            <a:r>
              <a:rPr lang="en-US" altLang="ko-KR" sz="4000" dirty="0" smtClean="0"/>
              <a:t>-1</a:t>
            </a:r>
            <a:r>
              <a:rPr lang="ko-KR" altLang="en-US" sz="4000" dirty="0" smtClean="0"/>
              <a:t>     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652332" y="992124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인텐트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개념과 처리과정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클릭이벤트와 </a:t>
            </a: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액티비티처리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endParaRPr lang="en-US" altLang="ko-KR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"/>
          <p:cNvSpPr txBox="1">
            <a:spLocks/>
          </p:cNvSpPr>
          <p:nvPr/>
        </p:nvSpPr>
        <p:spPr>
          <a:xfrm>
            <a:off x="133868" y="0"/>
            <a:ext cx="4765936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2800" dirty="0" smtClean="0">
                <a:solidFill>
                  <a:schemeClr val="tx1"/>
                </a:solidFill>
              </a:rPr>
              <a:t>정보 전달의 기본 원리</a:t>
            </a:r>
            <a:endPara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694586" y="656360"/>
            <a:ext cx="7560840" cy="456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err="1" smtClean="0">
                <a:solidFill>
                  <a:schemeClr val="tx1"/>
                </a:solidFill>
                <a:latin typeface="+mn-ea"/>
              </a:rPr>
              <a:t>인텐트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(Intent)</a:t>
            </a:r>
          </a:p>
          <a:p>
            <a:pPr marL="742950" lvl="1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ko-KR" altLang="en-US" sz="2100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sz="2100" dirty="0" smtClean="0">
                <a:solidFill>
                  <a:schemeClr val="tx1"/>
                </a:solidFill>
              </a:rPr>
              <a:t> 호출과 </a:t>
            </a:r>
            <a:r>
              <a:rPr lang="ko-KR" altLang="en-US" sz="2100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sz="2100" dirty="0" smtClean="0">
                <a:solidFill>
                  <a:schemeClr val="tx1"/>
                </a:solidFill>
              </a:rPr>
              <a:t> 간 정보를 전달할 때 이용</a:t>
            </a:r>
            <a:endParaRPr lang="en-US" altLang="ko-KR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60" y="1200595"/>
            <a:ext cx="8416007" cy="54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8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724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 smtClean="0"/>
              <a:t>액티비티</a:t>
            </a:r>
            <a:r>
              <a:rPr lang="ko-KR" altLang="en-US" sz="2800" dirty="0" smtClean="0"/>
              <a:t> 호출과 </a:t>
            </a:r>
            <a:r>
              <a:rPr lang="ko-KR" altLang="en-US" sz="2800" dirty="0" err="1" smtClean="0"/>
              <a:t>액티비티간</a:t>
            </a:r>
            <a:r>
              <a:rPr lang="ko-KR" altLang="en-US" sz="2800" dirty="0" smtClean="0"/>
              <a:t> 정보 전달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48574" y="523220"/>
            <a:ext cx="338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인텐트</a:t>
            </a:r>
            <a:r>
              <a:rPr lang="en-US" altLang="ko-KR" dirty="0" smtClean="0"/>
              <a:t>(Intent)</a:t>
            </a:r>
            <a:r>
              <a:rPr lang="ko-KR" altLang="en-US" dirty="0" smtClean="0"/>
              <a:t>클래스를 이용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처리 과정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620" y="1046440"/>
            <a:ext cx="84012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①</a:t>
            </a:r>
            <a:r>
              <a:rPr lang="en-US" altLang="ko-KR" dirty="0" err="1" smtClean="0"/>
              <a:t>SendActivity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ReceiveActivity</a:t>
            </a:r>
            <a:r>
              <a:rPr lang="ko-KR" altLang="en-US" dirty="0" smtClean="0"/>
              <a:t>클래스를 호출할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생성한 후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②</a:t>
            </a:r>
            <a:r>
              <a:rPr lang="ko-KR" altLang="en-US" dirty="0" smtClean="0"/>
              <a:t>터치한 목록 아이템의 태그 정보를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객체에 저장하고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③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실행하면 </a:t>
            </a:r>
            <a:r>
              <a:rPr lang="en-US" altLang="ko-KR" dirty="0" err="1" smtClean="0"/>
              <a:t>ReceiveActivity</a:t>
            </a:r>
            <a:r>
              <a:rPr lang="ko-KR" altLang="en-US" dirty="0" smtClean="0"/>
              <a:t>클래스가 호출된다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④이때 현재의 </a:t>
            </a:r>
            <a:r>
              <a:rPr lang="ko-KR" altLang="en-US" dirty="0" err="1" smtClean="0"/>
              <a:t>액티비티는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⑤호출된 </a:t>
            </a:r>
            <a:r>
              <a:rPr lang="en-US" altLang="ko-KR" dirty="0" err="1"/>
              <a:t>ReceiveActivity</a:t>
            </a:r>
            <a:r>
              <a:rPr lang="ko-KR" altLang="en-US" dirty="0" smtClean="0"/>
              <a:t>클래스는 자신을 호출한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인식하고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⑥데이터를 추출해서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⑦나머지 처리과정을 수행한다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Picture 2" descr="C:\Users\한혜인\Downloads\zzx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18" y="2488734"/>
            <a:ext cx="6717411" cy="43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5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5879"/>
            <a:ext cx="4257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 smtClean="0">
                <a:solidFill>
                  <a:prstClr val="black"/>
                </a:solidFill>
              </a:rPr>
              <a:t>다중 </a:t>
            </a:r>
            <a:r>
              <a:rPr lang="ko-KR" altLang="en-US" sz="2800" dirty="0" err="1" smtClean="0">
                <a:solidFill>
                  <a:prstClr val="black"/>
                </a:solidFill>
              </a:rPr>
              <a:t>액티비티</a:t>
            </a:r>
            <a:r>
              <a:rPr lang="ko-KR" altLang="en-US" sz="2800" dirty="0" smtClean="0">
                <a:solidFill>
                  <a:prstClr val="black"/>
                </a:solidFill>
              </a:rPr>
              <a:t> 활용 </a:t>
            </a:r>
            <a:r>
              <a:rPr lang="ko-KR" altLang="en-US" sz="2800" dirty="0" err="1" smtClean="0">
                <a:solidFill>
                  <a:prstClr val="black"/>
                </a:solidFill>
              </a:rPr>
              <a:t>앱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7585" y="523220"/>
            <a:ext cx="114473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</a:rPr>
              <a:t>앱은</a:t>
            </a:r>
            <a:r>
              <a:rPr lang="ko-KR" altLang="en-US" dirty="0" smtClean="0">
                <a:solidFill>
                  <a:prstClr val="black"/>
                </a:solidFill>
              </a:rPr>
              <a:t> 다수의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액티비티로</a:t>
            </a:r>
            <a:r>
              <a:rPr lang="ko-KR" altLang="en-US" dirty="0" smtClean="0">
                <a:solidFill>
                  <a:prstClr val="black"/>
                </a:solidFill>
              </a:rPr>
              <a:t> 구성되는 것이 일반적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하나의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액티비티는</a:t>
            </a:r>
            <a:r>
              <a:rPr lang="ko-KR" altLang="en-US" dirty="0" smtClean="0">
                <a:solidFill>
                  <a:prstClr val="black"/>
                </a:solidFill>
              </a:rPr>
              <a:t> 다른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액티비티를</a:t>
            </a:r>
            <a:r>
              <a:rPr lang="ko-KR" altLang="en-US" dirty="0" smtClean="0">
                <a:solidFill>
                  <a:prstClr val="black"/>
                </a:solidFill>
              </a:rPr>
              <a:t> 호출할 수 있고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호출된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액티비티가</a:t>
            </a:r>
            <a:r>
              <a:rPr lang="ko-KR" altLang="en-US" dirty="0" smtClean="0">
                <a:solidFill>
                  <a:prstClr val="black"/>
                </a:solidFill>
              </a:rPr>
              <a:t> 종료되면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  </a:t>
            </a:r>
            <a:r>
              <a:rPr lang="ko-KR" altLang="en-US" dirty="0" smtClean="0">
                <a:solidFill>
                  <a:prstClr val="black"/>
                </a:solidFill>
              </a:rPr>
              <a:t>다시 원래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액티비티가</a:t>
            </a:r>
            <a:r>
              <a:rPr lang="ko-KR" altLang="en-US" dirty="0" smtClean="0">
                <a:solidFill>
                  <a:prstClr val="black"/>
                </a:solidFill>
              </a:rPr>
              <a:t> 실행될 수 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</a:rPr>
              <a:t>액티비티를</a:t>
            </a:r>
            <a:r>
              <a:rPr lang="ko-KR" altLang="en-US" dirty="0" smtClean="0">
                <a:solidFill>
                  <a:prstClr val="black"/>
                </a:solidFill>
              </a:rPr>
              <a:t> 서로 호출할 때 정보를 전달할 수 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다양한 응용 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전화목록의 아이템을 클릭하면 </a:t>
            </a:r>
            <a:r>
              <a:rPr lang="ko-KR" altLang="en-US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dirty="0" smtClean="0">
                <a:solidFill>
                  <a:prstClr val="black"/>
                </a:solidFill>
              </a:rPr>
              <a:t> 내에 있는 전화 걸기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액티비티를</a:t>
            </a:r>
            <a:r>
              <a:rPr lang="ko-KR" altLang="en-US" dirty="0" smtClean="0">
                <a:solidFill>
                  <a:prstClr val="black"/>
                </a:solidFill>
              </a:rPr>
              <a:t> 통해 전화를 걸 수 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갤러리 </a:t>
            </a:r>
            <a:r>
              <a:rPr lang="ko-KR" altLang="en-US" dirty="0" err="1" smtClean="0">
                <a:solidFill>
                  <a:prstClr val="black"/>
                </a:solidFill>
              </a:rPr>
              <a:t>앱의</a:t>
            </a:r>
            <a:r>
              <a:rPr lang="ko-KR" altLang="en-US" dirty="0" smtClean="0">
                <a:solidFill>
                  <a:prstClr val="black"/>
                </a:solidFill>
              </a:rPr>
              <a:t> 명화목록을 구성하는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액티비티에서</a:t>
            </a:r>
            <a:r>
              <a:rPr lang="ko-KR" altLang="en-US" dirty="0" smtClean="0">
                <a:solidFill>
                  <a:prstClr val="black"/>
                </a:solidFill>
              </a:rPr>
              <a:t> 명화 아이템을 클릭하면 다른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액티비티를</a:t>
            </a:r>
            <a:r>
              <a:rPr lang="ko-KR" altLang="en-US" dirty="0" smtClean="0">
                <a:solidFill>
                  <a:prstClr val="black"/>
                </a:solidFill>
              </a:rPr>
              <a:t> 호출하면서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    아이템의 정보를 전달하고 </a:t>
            </a:r>
            <a:r>
              <a:rPr lang="ko-KR" altLang="en-US" dirty="0" err="1" smtClean="0">
                <a:solidFill>
                  <a:prstClr val="black"/>
                </a:solidFill>
              </a:rPr>
              <a:t>실행후</a:t>
            </a:r>
            <a:r>
              <a:rPr lang="ko-KR" altLang="en-US" dirty="0" smtClean="0">
                <a:solidFill>
                  <a:prstClr val="black"/>
                </a:solidFill>
              </a:rPr>
              <a:t> 종료하면 원래의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액티비티로</a:t>
            </a:r>
            <a:r>
              <a:rPr lang="ko-KR" altLang="en-US" dirty="0" smtClean="0">
                <a:solidFill>
                  <a:prstClr val="black"/>
                </a:solidFill>
              </a:rPr>
              <a:t> 돌아갈 수 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카메라로 촬영된 이미지를 출력하기 위해 </a:t>
            </a:r>
            <a:r>
              <a:rPr lang="ko-KR" altLang="en-US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dirty="0" smtClean="0">
                <a:solidFill>
                  <a:prstClr val="black"/>
                </a:solidFill>
              </a:rPr>
              <a:t> 내의 갤러리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액티비티를</a:t>
            </a:r>
            <a:r>
              <a:rPr lang="ko-KR" altLang="en-US" dirty="0" smtClean="0">
                <a:solidFill>
                  <a:prstClr val="black"/>
                </a:solidFill>
              </a:rPr>
              <a:t> 호출하고 선택된 이미지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    정보를 호출했던 </a:t>
            </a:r>
            <a:r>
              <a:rPr lang="ko-KR" altLang="en-US" dirty="0" err="1" smtClean="0">
                <a:solidFill>
                  <a:prstClr val="black"/>
                </a:solidFill>
              </a:rPr>
              <a:t>액티비티로</a:t>
            </a:r>
            <a:r>
              <a:rPr lang="ko-KR" altLang="en-US" dirty="0" smtClean="0">
                <a:solidFill>
                  <a:prstClr val="black"/>
                </a:solidFill>
              </a:rPr>
              <a:t> 전달하여 이미지를 화면에 출력할 수 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76377" y="3558070"/>
            <a:ext cx="10539194" cy="2496545"/>
            <a:chOff x="776377" y="3678840"/>
            <a:chExt cx="10539194" cy="2496545"/>
          </a:xfrm>
        </p:grpSpPr>
        <p:grpSp>
          <p:nvGrpSpPr>
            <p:cNvPr id="5" name="그룹 4"/>
            <p:cNvGrpSpPr/>
            <p:nvPr/>
          </p:nvGrpSpPr>
          <p:grpSpPr>
            <a:xfrm>
              <a:off x="776377" y="3769743"/>
              <a:ext cx="2313778" cy="2362034"/>
              <a:chOff x="776377" y="3769743"/>
              <a:chExt cx="2313778" cy="2362034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76377" y="3769743"/>
                <a:ext cx="948906" cy="11731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prstClr val="white"/>
                    </a:solidFill>
                  </a:rPr>
                  <a:t>전화목록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ko-KR" altLang="en-US" sz="1400" dirty="0" err="1" smtClean="0">
                    <a:solidFill>
                      <a:prstClr val="white"/>
                    </a:solidFill>
                  </a:rPr>
                  <a:t>액티비티</a:t>
                </a:r>
                <a:endParaRPr lang="ko-KR" altLang="en-US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362973" y="4526136"/>
                <a:ext cx="992038" cy="1236309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>
                    <a:solidFill>
                      <a:prstClr val="white"/>
                    </a:solidFill>
                  </a:rPr>
                  <a:t>전화걸기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en-US" altLang="ko-KR" sz="1400" dirty="0" smtClean="0">
                    <a:solidFill>
                      <a:prstClr val="white"/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prstClr val="white"/>
                    </a:solidFill>
                  </a:rPr>
                  <a:t>시스템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ko-KR" altLang="en-US" sz="1400" dirty="0" err="1" smtClean="0">
                    <a:solidFill>
                      <a:prstClr val="white"/>
                    </a:solidFill>
                  </a:rPr>
                  <a:t>액티비티</a:t>
                </a:r>
                <a:r>
                  <a:rPr lang="en-US" altLang="ko-KR" sz="1400" dirty="0" smtClean="0">
                    <a:solidFill>
                      <a:prstClr val="white"/>
                    </a:solidFill>
                  </a:rPr>
                  <a:t>)</a:t>
                </a:r>
                <a:endParaRPr lang="ko-KR" altLang="en-US" sz="14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>
                <a:off x="1725283" y="4028536"/>
                <a:ext cx="26741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1975449" y="4028536"/>
                <a:ext cx="8626" cy="497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1889185" y="3769743"/>
                <a:ext cx="1200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prstClr val="black"/>
                    </a:solidFill>
                  </a:rPr>
                  <a:t>호출</a:t>
                </a:r>
                <a:r>
                  <a:rPr lang="en-US" altLang="ko-KR" sz="1200" dirty="0" smtClean="0">
                    <a:solidFill>
                      <a:prstClr val="black"/>
                    </a:solidFill>
                  </a:rPr>
                  <a:t>(</a:t>
                </a:r>
                <a:r>
                  <a:rPr lang="ko-KR" altLang="en-US" sz="1200" dirty="0" smtClean="0">
                    <a:solidFill>
                      <a:prstClr val="black"/>
                    </a:solidFill>
                  </a:rPr>
                  <a:t>전화번호</a:t>
                </a:r>
                <a:r>
                  <a:rPr lang="en-US" altLang="ko-KR" sz="1200" dirty="0" smtClean="0">
                    <a:solidFill>
                      <a:prstClr val="black"/>
                    </a:solidFill>
                  </a:rPr>
                  <a:t>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76377" y="5762445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 smtClean="0">
                    <a:solidFill>
                      <a:prstClr val="black"/>
                    </a:solidFill>
                  </a:rPr>
                  <a:t>전화걸기</a:t>
                </a:r>
                <a:r>
                  <a:rPr lang="ko-KR" altLang="en-US" dirty="0" smtClean="0">
                    <a:solidFill>
                      <a:prstClr val="black"/>
                    </a:solidFill>
                  </a:rPr>
                  <a:t> 예</a:t>
                </a: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559822" y="3813351"/>
              <a:ext cx="2738250" cy="2362034"/>
              <a:chOff x="776377" y="3769743"/>
              <a:chExt cx="2738250" cy="236203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776377" y="3769743"/>
                <a:ext cx="948906" cy="11731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prstClr val="white"/>
                    </a:solidFill>
                  </a:rPr>
                  <a:t>명화목록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ko-KR" altLang="en-US" sz="1400" dirty="0" err="1" smtClean="0">
                    <a:solidFill>
                      <a:prstClr val="white"/>
                    </a:solidFill>
                  </a:rPr>
                  <a:t>액티비티</a:t>
                </a:r>
                <a:endParaRPr lang="ko-KR" altLang="en-US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1362973" y="4526136"/>
                <a:ext cx="992038" cy="1236309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prstClr val="white"/>
                    </a:solidFill>
                  </a:rPr>
                  <a:t>명화상세내용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prstClr val="white"/>
                    </a:solidFill>
                  </a:rPr>
                  <a:t>출력 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ko-KR" altLang="en-US" sz="1400" dirty="0" err="1" smtClean="0">
                    <a:solidFill>
                      <a:prstClr val="white"/>
                    </a:solidFill>
                  </a:rPr>
                  <a:t>액티비티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ko-KR" altLang="en-US" sz="1400" dirty="0" err="1" smtClean="0">
                    <a:solidFill>
                      <a:prstClr val="black"/>
                    </a:solidFill>
                  </a:rPr>
                  <a:t>종료후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1725283" y="4028536"/>
                <a:ext cx="26741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1975449" y="4028536"/>
                <a:ext cx="8626" cy="497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1889185" y="3769743"/>
                <a:ext cx="10246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prstClr val="black"/>
                    </a:solidFill>
                  </a:rPr>
                  <a:t>호출</a:t>
                </a:r>
                <a:r>
                  <a:rPr lang="en-US" altLang="ko-KR" sz="1200" dirty="0" smtClean="0">
                    <a:solidFill>
                      <a:prstClr val="black"/>
                    </a:solidFill>
                  </a:rPr>
                  <a:t>(</a:t>
                </a:r>
                <a:r>
                  <a:rPr lang="ko-KR" altLang="en-US" sz="1200" dirty="0" smtClean="0">
                    <a:solidFill>
                      <a:prstClr val="black"/>
                    </a:solidFill>
                  </a:rPr>
                  <a:t>명화</a:t>
                </a:r>
                <a:r>
                  <a:rPr lang="en-US" altLang="ko-KR" sz="1200" dirty="0" smtClean="0">
                    <a:solidFill>
                      <a:prstClr val="black"/>
                    </a:solidFill>
                  </a:rPr>
                  <a:t>id)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76377" y="5762445"/>
                <a:ext cx="2738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prstClr val="black"/>
                    </a:solidFill>
                  </a:rPr>
                  <a:t>명화목록 아이템 출력 예</a:t>
                </a: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8889907" y="3678840"/>
              <a:ext cx="2425664" cy="2362034"/>
              <a:chOff x="776377" y="3769743"/>
              <a:chExt cx="2425664" cy="236203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776377" y="3769743"/>
                <a:ext cx="948906" cy="11731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prstClr val="white"/>
                    </a:solidFill>
                  </a:rPr>
                  <a:t>이미지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ko-KR" altLang="en-US" sz="1400" dirty="0" smtClean="0">
                    <a:solidFill>
                      <a:prstClr val="white"/>
                    </a:solidFill>
                  </a:rPr>
                  <a:t>출력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ko-KR" altLang="en-US" sz="1400" dirty="0" err="1" smtClean="0">
                    <a:solidFill>
                      <a:prstClr val="white"/>
                    </a:solidFill>
                  </a:rPr>
                  <a:t>액티비티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prstClr val="white"/>
                  </a:solidFill>
                </a:endParaRPr>
              </a:p>
              <a:p>
                <a:pPr algn="ctr"/>
                <a:endParaRPr lang="ko-KR" altLang="en-US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1362973" y="4526136"/>
                <a:ext cx="992038" cy="1236309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prstClr val="white"/>
                    </a:solidFill>
                  </a:rPr>
                  <a:t>갤러리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en-US" altLang="ko-KR" sz="1400" dirty="0" smtClean="0">
                    <a:solidFill>
                      <a:prstClr val="white"/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prstClr val="white"/>
                    </a:solidFill>
                  </a:rPr>
                  <a:t>시스템</a:t>
                </a:r>
                <a:endParaRPr lang="en-US" altLang="ko-KR" sz="1400" dirty="0" smtClean="0">
                  <a:solidFill>
                    <a:prstClr val="white"/>
                  </a:solidFill>
                </a:endParaRPr>
              </a:p>
              <a:p>
                <a:pPr algn="ctr"/>
                <a:r>
                  <a:rPr lang="ko-KR" altLang="en-US" sz="1400" dirty="0" err="1" smtClean="0">
                    <a:solidFill>
                      <a:prstClr val="white"/>
                    </a:solidFill>
                  </a:rPr>
                  <a:t>액티비티</a:t>
                </a:r>
                <a:r>
                  <a:rPr lang="en-US" altLang="ko-KR" sz="1400" dirty="0" smtClean="0">
                    <a:solidFill>
                      <a:prstClr val="white"/>
                    </a:solidFill>
                  </a:rPr>
                  <a:t>)</a:t>
                </a:r>
                <a:endParaRPr lang="ko-KR" altLang="en-US" sz="1400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1725283" y="4028536"/>
                <a:ext cx="26741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1975449" y="4028536"/>
                <a:ext cx="8626" cy="497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889185" y="3769743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prstClr val="black"/>
                    </a:solidFill>
                  </a:rPr>
                  <a:t>호출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76377" y="5762445"/>
                <a:ext cx="2425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prstClr val="black"/>
                    </a:solidFill>
                  </a:rPr>
                  <a:t>갤러리 이미지출력 예</a:t>
                </a: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" name="직선 연결선 7"/>
            <p:cNvCxnSpPr/>
            <p:nvPr/>
          </p:nvCxnSpPr>
          <p:spPr>
            <a:xfrm flipH="1" flipV="1">
              <a:off x="4847670" y="5308668"/>
              <a:ext cx="2987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V="1">
              <a:off x="4847670" y="5019965"/>
              <a:ext cx="0" cy="27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9213011" y="5187898"/>
              <a:ext cx="2634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V="1">
              <a:off x="9204385" y="4852033"/>
              <a:ext cx="0" cy="335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220973" y="4957065"/>
              <a:ext cx="1055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결과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갤러리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사진 이미지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)</a:t>
              </a:r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19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8" y="106333"/>
            <a:ext cx="6269966" cy="333615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dirty="0" err="1" smtClean="0"/>
              <a:t>액티비티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스택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2925" y="574794"/>
            <a:ext cx="10515600" cy="7795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sz="2000" dirty="0"/>
              <a:t>Back</a:t>
            </a:r>
            <a:r>
              <a:rPr lang="ko-KR" altLang="en-US" sz="2000" dirty="0"/>
              <a:t> 키를</a:t>
            </a:r>
            <a:r>
              <a:rPr lang="en-US" altLang="ko-KR" sz="2000" dirty="0"/>
              <a:t> </a:t>
            </a:r>
            <a:r>
              <a:rPr lang="ko-KR" altLang="en-US" sz="2000" dirty="0"/>
              <a:t>누르면 현재 </a:t>
            </a:r>
            <a:r>
              <a:rPr lang="ko-KR" altLang="en-US" sz="2000" dirty="0" err="1"/>
              <a:t>액티비티를</a:t>
            </a:r>
            <a:r>
              <a:rPr lang="ko-KR" altLang="en-US" sz="2000" dirty="0"/>
              <a:t> 제거하고 이전 </a:t>
            </a:r>
            <a:r>
              <a:rPr lang="ko-KR" altLang="en-US" sz="2000" dirty="0" err="1"/>
              <a:t>액티비티로</a:t>
            </a:r>
            <a:r>
              <a:rPr lang="ko-KR" altLang="en-US" sz="2000" dirty="0"/>
              <a:t> 되돌아 간다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/>
              <a:t>사용자가 방문한 </a:t>
            </a:r>
            <a:r>
              <a:rPr lang="ko-KR" altLang="en-US" sz="2000" dirty="0" err="1"/>
              <a:t>액티비티들은</a:t>
            </a:r>
            <a:r>
              <a:rPr lang="ko-KR" altLang="en-US" sz="2000" dirty="0"/>
              <a:t> 어딘가에 기억</a:t>
            </a:r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87" y="1489193"/>
            <a:ext cx="9225449" cy="4833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37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80" y="175345"/>
            <a:ext cx="5096774" cy="186966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다음과 같은 상태도 가능하다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50" y="586459"/>
            <a:ext cx="4815149" cy="39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3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5340" y="80453"/>
            <a:ext cx="5295181" cy="47163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err="1" smtClean="0"/>
              <a:t>인텐트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8804" y="552090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/>
              <a:t>각각의 화면은 별도의 </a:t>
            </a:r>
            <a:r>
              <a:rPr lang="ko-KR" altLang="en-US" sz="2000" dirty="0" err="1"/>
              <a:t>액티비티로</a:t>
            </a:r>
            <a:r>
              <a:rPr lang="ko-KR" altLang="en-US" sz="2000" dirty="0"/>
              <a:t> 구현된다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하나의 </a:t>
            </a:r>
            <a:r>
              <a:rPr lang="ko-KR" altLang="en-US" sz="2000" dirty="0" err="1"/>
              <a:t>액티비티</a:t>
            </a:r>
            <a:r>
              <a:rPr lang="en-US" altLang="ko-KR" sz="2000" dirty="0"/>
              <a:t>(</a:t>
            </a:r>
            <a:r>
              <a:rPr lang="ko-KR" altLang="en-US" sz="2000" dirty="0"/>
              <a:t>화면</a:t>
            </a:r>
            <a:r>
              <a:rPr lang="en-US" altLang="ko-KR" sz="2000" dirty="0"/>
              <a:t>)</a:t>
            </a:r>
            <a:r>
              <a:rPr lang="ko-KR" altLang="en-US" sz="2000" dirty="0"/>
              <a:t>에서 다른 </a:t>
            </a:r>
            <a:r>
              <a:rPr lang="ko-KR" altLang="en-US" sz="2000" dirty="0" err="1"/>
              <a:t>액티비티</a:t>
            </a:r>
            <a:r>
              <a:rPr lang="en-US" altLang="ko-KR" sz="2000" dirty="0"/>
              <a:t>(</a:t>
            </a:r>
            <a:r>
              <a:rPr lang="ko-KR" altLang="en-US" sz="2000" dirty="0"/>
              <a:t>화면</a:t>
            </a:r>
            <a:r>
              <a:rPr lang="en-US" altLang="ko-KR" sz="2000" dirty="0"/>
              <a:t>)</a:t>
            </a:r>
            <a:r>
              <a:rPr lang="ko-KR" altLang="en-US" sz="2000" dirty="0"/>
              <a:t>로 전환하려면 어떻게 하여야 하는가</a:t>
            </a:r>
            <a:r>
              <a:rPr lang="en-US" altLang="ko-KR" sz="2000" dirty="0"/>
              <a:t>? </a:t>
            </a:r>
            <a:endParaRPr lang="ko-KR" altLang="en-US" sz="2000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18" y="1328467"/>
            <a:ext cx="6111723" cy="462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88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82" y="1444197"/>
            <a:ext cx="5713474" cy="489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7483" y="192598"/>
            <a:ext cx="3707921" cy="359494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sz="2800" dirty="0" err="1" smtClean="0"/>
              <a:t>인텐트</a:t>
            </a:r>
            <a:r>
              <a:rPr lang="ko-KR" altLang="en-US" sz="2800" dirty="0" smtClean="0"/>
              <a:t> 역할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561" y="747323"/>
            <a:ext cx="10859219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/>
              <a:t>다른 </a:t>
            </a:r>
            <a:r>
              <a:rPr lang="ko-KR" altLang="en-US" sz="2000" dirty="0" err="1"/>
              <a:t>액티비티를</a:t>
            </a:r>
            <a:r>
              <a:rPr lang="ko-KR" altLang="en-US" sz="2000" dirty="0"/>
              <a:t> 시작하려면 </a:t>
            </a:r>
            <a:r>
              <a:rPr lang="ko-KR" altLang="en-US" sz="2000" dirty="0" err="1"/>
              <a:t>액티비티의</a:t>
            </a:r>
            <a:r>
              <a:rPr lang="ko-KR" altLang="en-US" sz="2000" dirty="0"/>
              <a:t> 실행에 필요한 여러 가지 정보들을 보내주어야 한다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정보를 </a:t>
            </a:r>
            <a:r>
              <a:rPr lang="ko-KR" altLang="en-US" sz="2000" dirty="0" err="1" smtClean="0"/>
              <a:t>인텐트에</a:t>
            </a:r>
            <a:r>
              <a:rPr lang="ko-KR" altLang="en-US" sz="2000" dirty="0" smtClean="0"/>
              <a:t> 실어서 보낸다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  <a:p>
            <a:pPr>
              <a:buFont typeface="Wingdings" panose="05000000000000000000" pitchFamily="2" charset="2"/>
              <a:buChar char="l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102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989" y="1"/>
            <a:ext cx="5321060" cy="53483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err="1" smtClean="0"/>
              <a:t>인텐트의</a:t>
            </a:r>
            <a:r>
              <a:rPr lang="ko-KR" altLang="en-US" sz="2800" dirty="0" smtClean="0"/>
              <a:t> 종류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1551" y="534839"/>
            <a:ext cx="10515600" cy="4351338"/>
          </a:xfrm>
        </p:spPr>
        <p:txBody>
          <a:bodyPr>
            <a:normAutofit lnSpcReduction="10000"/>
          </a:bodyPr>
          <a:lstStyle/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2000" b="1" dirty="0" smtClean="0"/>
              <a:t>명시적 </a:t>
            </a:r>
            <a:r>
              <a:rPr lang="ko-KR" altLang="en-US" sz="2000" b="1" dirty="0" err="1"/>
              <a:t>인텐트</a:t>
            </a:r>
            <a:r>
              <a:rPr lang="en-US" altLang="ko-KR" sz="2000" b="1" dirty="0"/>
              <a:t>(explicit intent)</a:t>
            </a:r>
            <a:endParaRPr lang="ko-KR" altLang="en-US" sz="2000" dirty="0"/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“</a:t>
            </a:r>
            <a:r>
              <a:rPr lang="ko-KR" altLang="en-US" sz="2000" dirty="0"/>
              <a:t>애플리케이션 </a:t>
            </a:r>
            <a:r>
              <a:rPr lang="en-US" altLang="ko-KR" sz="2000" dirty="0"/>
              <a:t>A</a:t>
            </a:r>
            <a:r>
              <a:rPr lang="ko-KR" altLang="en-US" sz="2000" dirty="0"/>
              <a:t>의 컴포넌트 </a:t>
            </a:r>
            <a:r>
              <a:rPr lang="en-US" altLang="ko-KR" sz="2000" dirty="0"/>
              <a:t>B</a:t>
            </a:r>
            <a:r>
              <a:rPr lang="ko-KR" altLang="en-US" sz="2000" dirty="0"/>
              <a:t>를 구동시켜라“와 같이 명확하게 </a:t>
            </a:r>
            <a:r>
              <a:rPr lang="ko-KR" altLang="en-US" sz="2000" dirty="0" smtClean="0"/>
              <a:t>지정</a:t>
            </a:r>
            <a:endParaRPr lang="en-US" altLang="ko-KR" sz="2000" dirty="0" smtClean="0"/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ko-KR" altLang="en-US" sz="2000" dirty="0"/>
              <a:t>실행하고자 하는 </a:t>
            </a:r>
            <a:r>
              <a:rPr lang="ko-KR" altLang="en-US" sz="2000" dirty="0" err="1"/>
              <a:t>액티비티의</a:t>
            </a:r>
            <a:r>
              <a:rPr lang="ko-KR" altLang="en-US" sz="2000" dirty="0"/>
              <a:t> 이름을 적어 준다</a:t>
            </a:r>
            <a:r>
              <a:rPr lang="en-US" altLang="ko-KR" sz="2000" dirty="0"/>
              <a:t>.  </a:t>
            </a:r>
            <a:endParaRPr lang="ko-KR" altLang="en-US" sz="2000" dirty="0"/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 fontAlgn="base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 fontAlgn="base">
              <a:buFont typeface="Wingdings" panose="05000000000000000000" pitchFamily="2" charset="2"/>
              <a:buChar char="l"/>
            </a:pPr>
            <a:endParaRPr lang="en-US" altLang="ko-KR" sz="2000" dirty="0" smtClean="0"/>
          </a:p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2000" b="1" dirty="0" smtClean="0"/>
              <a:t>암시적 </a:t>
            </a:r>
            <a:r>
              <a:rPr lang="ko-KR" altLang="en-US" sz="2000" b="1" dirty="0" err="1"/>
              <a:t>인텐트</a:t>
            </a:r>
            <a:r>
              <a:rPr lang="en-US" altLang="ko-KR" sz="2000" b="1" dirty="0"/>
              <a:t>(implicit intent)</a:t>
            </a:r>
            <a:endParaRPr lang="ko-KR" altLang="en-US" sz="2000" dirty="0"/>
          </a:p>
          <a:p>
            <a:pPr lvl="1" fontAlgn="base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“</a:t>
            </a:r>
            <a:r>
              <a:rPr lang="ko-KR" altLang="en-US" sz="2000" dirty="0"/>
              <a:t>지도를 보여줄 수 있는 컴포넌트이면 어떤 것이라도 좋다</a:t>
            </a:r>
            <a:r>
              <a:rPr lang="ko-KR" altLang="en-US" sz="2000" dirty="0" smtClean="0"/>
              <a:t>”</a:t>
            </a:r>
            <a:endParaRPr lang="ko-KR" altLang="en-US" sz="2000" dirty="0"/>
          </a:p>
        </p:txBody>
      </p:sp>
      <p:sp>
        <p:nvSpPr>
          <p:cNvPr id="4" name="Rectangle 165"/>
          <p:cNvSpPr>
            <a:spLocks noChangeArrowheads="1"/>
          </p:cNvSpPr>
          <p:nvPr/>
        </p:nvSpPr>
        <p:spPr bwMode="auto">
          <a:xfrm>
            <a:off x="1532075" y="1929182"/>
            <a:ext cx="7560840" cy="864096"/>
          </a:xfrm>
          <a:prstGeom prst="rect">
            <a:avLst/>
          </a:prstGeom>
          <a:solidFill>
            <a:srgbClr val="FFFFCC"/>
          </a:solidFill>
          <a:ln w="317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Intent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intent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 =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new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 Intent(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this</a:t>
            </a:r>
            <a:r>
              <a:rPr kumimoji="0" lang="en-US" altLang="ko-KR" sz="16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,   </a:t>
            </a:r>
            <a:r>
              <a:rPr kumimoji="0" lang="en-US" altLang="ko-KR" sz="160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NextActivity.</a:t>
            </a:r>
            <a:r>
              <a:rPr kumimoji="0" lang="en-US" altLang="ko-KR" sz="16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7F0055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class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);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startActivity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HY얕은샘물M" panose="02030600000101010101" pitchFamily="18" charset="-127"/>
              </a:rPr>
              <a:t>(intent);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HY얕은샘물M" panose="02030600000101010101" pitchFamily="18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5443268" y="1699404"/>
            <a:ext cx="189781" cy="3364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8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8225" y="201885"/>
            <a:ext cx="5911970" cy="51036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명시적인 </a:t>
            </a:r>
            <a:r>
              <a:rPr lang="ko-KR" altLang="en-US" sz="2800" dirty="0" err="1" smtClean="0"/>
              <a:t>인텐트</a:t>
            </a:r>
            <a:r>
              <a:rPr lang="ko-KR" altLang="en-US" sz="2800" dirty="0" smtClean="0"/>
              <a:t> 예제</a:t>
            </a:r>
            <a:endParaRPr lang="ko-KR" altLang="en-US" sz="28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907211" y="712251"/>
            <a:ext cx="10515600" cy="104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두 </a:t>
            </a:r>
            <a:r>
              <a:rPr lang="ko-KR" altLang="en-US" sz="2000" dirty="0"/>
              <a:t>개의 </a:t>
            </a:r>
            <a:r>
              <a:rPr lang="ko-KR" altLang="en-US" sz="2000" dirty="0" err="1"/>
              <a:t>액티비티로</a:t>
            </a:r>
            <a:r>
              <a:rPr lang="ko-KR" altLang="en-US" sz="2000" dirty="0"/>
              <a:t> 이루어진 애플리케이션을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첫 </a:t>
            </a:r>
            <a:r>
              <a:rPr lang="ko-KR" altLang="en-US" sz="1600" dirty="0"/>
              <a:t>번째 </a:t>
            </a:r>
            <a:r>
              <a:rPr lang="ko-KR" altLang="en-US" sz="1600" dirty="0" err="1"/>
              <a:t>액티비티는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Activity1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두 </a:t>
            </a:r>
            <a:r>
              <a:rPr lang="ko-KR" altLang="en-US" sz="1600" dirty="0"/>
              <a:t>번째 </a:t>
            </a:r>
            <a:r>
              <a:rPr lang="ko-KR" altLang="en-US" sz="1600" dirty="0" err="1"/>
              <a:t>액티비티는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Activity2</a:t>
            </a:r>
            <a:endParaRPr lang="ko-KR" altLang="en-US" dirty="0"/>
          </a:p>
        </p:txBody>
      </p:sp>
      <p:pic>
        <p:nvPicPr>
          <p:cNvPr id="2049" name="_x198865632" descr="EMB0000a56c14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51" y="1621766"/>
            <a:ext cx="5729185" cy="44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6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819" y="76231"/>
            <a:ext cx="7467600" cy="77809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레이아웃 파일 </a:t>
            </a:r>
            <a:r>
              <a:rPr lang="en-US" altLang="ko-KR" sz="2800" dirty="0" smtClean="0"/>
              <a:t>layout1.xml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99" y="854329"/>
            <a:ext cx="10498984" cy="51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7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919536" y="41302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dirty="0" smtClean="0"/>
              <a:t>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 err="1"/>
              <a:t>텍스트뷰를</a:t>
            </a:r>
            <a:r>
              <a:rPr lang="ko-KR" altLang="en-US" dirty="0"/>
              <a:t> 이용한 텍스트 출력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919536" y="958134"/>
            <a:ext cx="7776864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</a:t>
            </a:r>
            <a:r>
              <a:rPr lang="ko-KR" altLang="en-US" b="1" dirty="0" smtClean="0"/>
              <a:t>자바 클래스 다이어그램</a:t>
            </a:r>
            <a:endParaRPr lang="en-US" altLang="ko-KR" sz="1500" dirty="0"/>
          </a:p>
        </p:txBody>
      </p:sp>
      <p:pic>
        <p:nvPicPr>
          <p:cNvPr id="24578" name="Picture 2" descr="C:\Users\한혜인\Downloads\zs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71" y="958134"/>
            <a:ext cx="4883516" cy="54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6906" y="0"/>
            <a:ext cx="5057955" cy="49006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레이아웃 파일 </a:t>
            </a:r>
            <a:r>
              <a:rPr lang="en-US" altLang="ko-KR" sz="2800" dirty="0" smtClean="0"/>
              <a:t>layout2.xml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57" y="490066"/>
            <a:ext cx="9838267" cy="60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3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6906" y="0"/>
            <a:ext cx="7467600" cy="49006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dirty="0" smtClean="0"/>
              <a:t>Activity1.java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72" y="490065"/>
            <a:ext cx="10341960" cy="60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4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49006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dirty="0" smtClean="0"/>
              <a:t>Activity2.java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14" y="558398"/>
            <a:ext cx="10772916" cy="605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5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098" y="63201"/>
            <a:ext cx="4285891" cy="601033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err="1" smtClean="0"/>
              <a:t>메니페스트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0" y="724619"/>
            <a:ext cx="11178316" cy="47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4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12" y="168216"/>
            <a:ext cx="2491596" cy="264603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실행 결과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55" y="470690"/>
            <a:ext cx="9368287" cy="62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1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522" t="10208" r="38800" b="5109"/>
          <a:stretch/>
        </p:blipFill>
        <p:spPr>
          <a:xfrm>
            <a:off x="6269428" y="630458"/>
            <a:ext cx="2785671" cy="5851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178" t="9610" r="38312" b="5145"/>
          <a:stretch/>
        </p:blipFill>
        <p:spPr>
          <a:xfrm>
            <a:off x="3020280" y="521992"/>
            <a:ext cx="2953808" cy="60244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38289" t="10368" r="38514" b="4700"/>
          <a:stretch/>
        </p:blipFill>
        <p:spPr>
          <a:xfrm>
            <a:off x="0" y="552091"/>
            <a:ext cx="2950335" cy="602443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21512" y="5291375"/>
            <a:ext cx="672860" cy="759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0"/>
          </p:cNvCxnSpPr>
          <p:nvPr/>
        </p:nvCxnSpPr>
        <p:spPr>
          <a:xfrm flipV="1">
            <a:off x="557942" y="1777042"/>
            <a:ext cx="2920364" cy="3514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5253487" y="1777043"/>
            <a:ext cx="1648638" cy="1647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-72240" y="-63318"/>
            <a:ext cx="7183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친구목록과 </a:t>
            </a:r>
            <a:r>
              <a:rPr lang="ko-KR" altLang="en-US" sz="2400" dirty="0" err="1" smtClean="0"/>
              <a:t>전화걸기</a:t>
            </a:r>
            <a:r>
              <a:rPr lang="en-US" altLang="ko-KR" sz="2400" dirty="0" smtClean="0"/>
              <a:t>: Call My Friend </a:t>
            </a:r>
            <a:r>
              <a:rPr lang="ko-KR" altLang="en-US" sz="2400" dirty="0" smtClean="0"/>
              <a:t>프로젝트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38490" t="9716" r="38281" b="4111"/>
          <a:stretch/>
        </p:blipFill>
        <p:spPr>
          <a:xfrm>
            <a:off x="9350439" y="552091"/>
            <a:ext cx="2841561" cy="592939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97016" y="1515035"/>
            <a:ext cx="2621078" cy="502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848165" y="2830479"/>
            <a:ext cx="824753" cy="1796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527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40" y="1718837"/>
            <a:ext cx="4229100" cy="1777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392" y="167054"/>
            <a:ext cx="12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 smtClean="0"/>
              <a:t>Intent </a:t>
            </a:r>
            <a:endParaRPr lang="ko-KR" altLang="en-US" dirty="0"/>
          </a:p>
        </p:txBody>
      </p:sp>
      <p:pic>
        <p:nvPicPr>
          <p:cNvPr id="1026" name="Picture 2" descr="https://blogfiles.pstatic.net/MjAyMjA1MTBfODcg/MDAxNjUyMTQxOTkzMDE4.DLZrZqP-c0hh6AwEEvg3VqY9IJqTyRPtDhoBn86Np_wg.YdwP9URwK5tV5bWz5mJKIlQcS7x0CKsHq3fJkmvoTDgg.PNG.minces/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0"/>
          <a:stretch/>
        </p:blipFill>
        <p:spPr bwMode="auto">
          <a:xfrm>
            <a:off x="79130" y="1180599"/>
            <a:ext cx="6189785" cy="46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5138" y="605653"/>
            <a:ext cx="689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화면이 </a:t>
            </a:r>
            <a:r>
              <a:rPr lang="ko-KR" altLang="en-US" dirty="0" err="1"/>
              <a:t>여러개라는</a:t>
            </a:r>
            <a:r>
              <a:rPr lang="ko-KR" altLang="en-US" dirty="0"/>
              <a:t> 의미는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를 갖는 </a:t>
            </a:r>
            <a:r>
              <a:rPr lang="ko-KR" altLang="en-US" dirty="0" smtClean="0"/>
              <a:t>것을 의미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6696808" y="3563314"/>
            <a:ext cx="53545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ko-KR" altLang="en-US" sz="1200" dirty="0">
              <a:solidFill>
                <a:srgbClr val="0070C0"/>
              </a:solidFill>
              <a:latin typeface="inherit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ko-KR" altLang="en-US" sz="1200" dirty="0" err="1" smtClean="0">
                <a:solidFill>
                  <a:srgbClr val="0070C0"/>
                </a:solidFill>
                <a:latin typeface="se-nanumgothic"/>
              </a:rPr>
              <a:t>카톡에서</a:t>
            </a:r>
            <a:r>
              <a:rPr lang="ko-KR" altLang="en-US" sz="1200" dirty="0" smtClean="0">
                <a:solidFill>
                  <a:srgbClr val="0070C0"/>
                </a:solidFill>
                <a:latin typeface="se-nanumgothic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어딜 </a:t>
            </a:r>
            <a:r>
              <a:rPr lang="ko-KR" altLang="en-US" sz="1200" dirty="0" err="1">
                <a:solidFill>
                  <a:srgbClr val="0070C0"/>
                </a:solidFill>
                <a:latin typeface="se-nanumgothic"/>
              </a:rPr>
              <a:t>클릭하냐에</a:t>
            </a: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 따라 여러 화면들을 </a:t>
            </a:r>
            <a:r>
              <a:rPr lang="ko-KR" altLang="en-US" sz="1200" dirty="0" smtClean="0">
                <a:solidFill>
                  <a:srgbClr val="0070C0"/>
                </a:solidFill>
                <a:latin typeface="se-nanumgothic"/>
              </a:rPr>
              <a:t>이동</a:t>
            </a:r>
            <a:r>
              <a:rPr lang="en-US" altLang="ko-KR" sz="1200" dirty="0" smtClean="0">
                <a:solidFill>
                  <a:srgbClr val="0070C0"/>
                </a:solidFill>
                <a:latin typeface="se-nanumgothic"/>
              </a:rPr>
              <a:t> </a:t>
            </a:r>
            <a:endParaRPr lang="ko-KR" altLang="en-US" sz="1200" dirty="0">
              <a:solidFill>
                <a:srgbClr val="0070C0"/>
              </a:solidFill>
              <a:latin typeface="inherit"/>
            </a:endParaRPr>
          </a:p>
          <a:p>
            <a:pPr fontAlgn="base"/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​</a:t>
            </a:r>
            <a:endParaRPr lang="ko-KR" altLang="en-US" sz="1200" dirty="0">
              <a:solidFill>
                <a:srgbClr val="0070C0"/>
              </a:solidFill>
              <a:latin typeface="inherit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즉 </a:t>
            </a:r>
            <a:r>
              <a:rPr lang="ko-KR" altLang="en-US" sz="1200" dirty="0" err="1">
                <a:solidFill>
                  <a:srgbClr val="0070C0"/>
                </a:solidFill>
                <a:latin typeface="se-nanumgothic"/>
              </a:rPr>
              <a:t>여러개의</a:t>
            </a: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  <a:latin typeface="se-nanumgothic"/>
              </a:rPr>
              <a:t>액티비티를</a:t>
            </a: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 만들어 놨고 그것들을 서로 이동한 다는 것인데</a:t>
            </a:r>
            <a:endParaRPr lang="ko-KR" altLang="en-US" sz="1200" dirty="0">
              <a:solidFill>
                <a:srgbClr val="0070C0"/>
              </a:solidFill>
              <a:latin typeface="inherit"/>
            </a:endParaRPr>
          </a:p>
          <a:p>
            <a:pPr fontAlgn="base"/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​</a:t>
            </a:r>
            <a:endParaRPr lang="ko-KR" altLang="en-US" sz="1200" dirty="0">
              <a:solidFill>
                <a:srgbClr val="0070C0"/>
              </a:solidFill>
              <a:latin typeface="inherit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마치 </a:t>
            </a:r>
            <a:r>
              <a:rPr lang="en-US" altLang="ko-KR" sz="1200" dirty="0">
                <a:solidFill>
                  <a:srgbClr val="0070C0"/>
                </a:solidFill>
                <a:latin typeface="se-nanumgothic"/>
              </a:rPr>
              <a:t>Html </a:t>
            </a: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에서 페이지 이동해주는 것 바로 </a:t>
            </a:r>
            <a:r>
              <a:rPr lang="en-US" altLang="ko-KR" sz="1200" dirty="0">
                <a:solidFill>
                  <a:srgbClr val="0070C0"/>
                </a:solidFill>
                <a:latin typeface="se-nanumgothic"/>
              </a:rPr>
              <a:t>a</a:t>
            </a: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태그와 비슷한 기능하는 </a:t>
            </a:r>
            <a:r>
              <a:rPr lang="ko-KR" altLang="en-US" sz="1200" dirty="0" smtClean="0">
                <a:solidFill>
                  <a:srgbClr val="0070C0"/>
                </a:solidFill>
                <a:latin typeface="se-nanumgothic"/>
              </a:rPr>
              <a:t>것</a:t>
            </a:r>
            <a:r>
              <a:rPr lang="en-US" altLang="ko-KR" sz="1200" dirty="0" smtClean="0">
                <a:solidFill>
                  <a:srgbClr val="0070C0"/>
                </a:solidFill>
                <a:latin typeface="se-nanumgothic"/>
              </a:rPr>
              <a:t> </a:t>
            </a:r>
            <a:endParaRPr lang="ko-KR" altLang="en-US" sz="1200" dirty="0">
              <a:solidFill>
                <a:srgbClr val="0070C0"/>
              </a:solidFill>
              <a:latin typeface="inherit"/>
            </a:endParaRPr>
          </a:p>
          <a:p>
            <a:pPr fontAlgn="base"/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​</a:t>
            </a:r>
            <a:endParaRPr lang="ko-KR" altLang="en-US" sz="1200" dirty="0">
              <a:solidFill>
                <a:srgbClr val="0070C0"/>
              </a:solidFill>
              <a:latin typeface="inherit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안드로이드에서는 이런 기능을 하는 것이 </a:t>
            </a:r>
            <a:r>
              <a:rPr lang="ko-KR" altLang="en-US" sz="1200" dirty="0" err="1">
                <a:solidFill>
                  <a:srgbClr val="0070C0"/>
                </a:solidFill>
                <a:latin typeface="se-nanumgothic"/>
              </a:rPr>
              <a:t>인텐트</a:t>
            </a:r>
            <a:r>
              <a:rPr lang="en-US" altLang="ko-KR" sz="1200" dirty="0">
                <a:solidFill>
                  <a:srgbClr val="0070C0"/>
                </a:solidFill>
                <a:latin typeface="se-nanumgothic"/>
              </a:rPr>
              <a:t>(intent)</a:t>
            </a:r>
            <a:r>
              <a:rPr lang="ko-KR" altLang="en-US" sz="1200" dirty="0">
                <a:solidFill>
                  <a:srgbClr val="0070C0"/>
                </a:solidFill>
                <a:latin typeface="se-nanumgothic"/>
              </a:rPr>
              <a:t>의 </a:t>
            </a:r>
            <a:r>
              <a:rPr lang="ko-KR" altLang="en-US" sz="1200" dirty="0" smtClean="0">
                <a:solidFill>
                  <a:srgbClr val="0070C0"/>
                </a:solidFill>
                <a:latin typeface="se-nanumgothic"/>
              </a:rPr>
              <a:t>기능</a:t>
            </a:r>
            <a:r>
              <a:rPr lang="en-US" altLang="ko-KR" sz="1200" dirty="0" smtClean="0">
                <a:solidFill>
                  <a:srgbClr val="0070C0"/>
                </a:solidFill>
                <a:latin typeface="se-nanumgothic"/>
              </a:rPr>
              <a:t> </a:t>
            </a:r>
            <a:endParaRPr lang="ko-KR" altLang="en-US" sz="1200" dirty="0">
              <a:solidFill>
                <a:srgbClr val="0070C0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078092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blogfiles.pstatic.net/MjAyMjA1MTBfMTk3/MDAxNjUyMTQyMDk4OTg0.dkCVqdvxkgVKJ9lrXnE9RDtdup4qrk5ADuswWgcQ6Kkg.ieQ4wJkWYSg-G2zuqrixPV5kYf0nPeyFnbAl8rI6oHUg.PNG.minces/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4" y="0"/>
            <a:ext cx="4304306" cy="254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31113" y="400606"/>
            <a:ext cx="734401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2. </a:t>
            </a:r>
            <a:r>
              <a:rPr lang="ko-KR" altLang="en-US" sz="1400" dirty="0">
                <a:solidFill>
                  <a:srgbClr val="0070C0"/>
                </a:solidFill>
              </a:rPr>
              <a:t>화면이 꺼져도 지속적으로 작동하는 </a:t>
            </a:r>
            <a:r>
              <a:rPr lang="ko-KR" altLang="en-US" sz="1400" dirty="0" smtClean="0">
                <a:solidFill>
                  <a:srgbClr val="0070C0"/>
                </a:solidFill>
              </a:rPr>
              <a:t>것 </a:t>
            </a:r>
            <a:r>
              <a:rPr lang="en-US" altLang="ko-KR" sz="1400" dirty="0" smtClean="0">
                <a:solidFill>
                  <a:srgbClr val="0070C0"/>
                </a:solidFill>
              </a:rPr>
              <a:t>: 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백그라운드 </a:t>
            </a:r>
            <a:r>
              <a:rPr lang="ko-KR" altLang="en-US" sz="1400" dirty="0" smtClean="0">
                <a:solidFill>
                  <a:srgbClr val="0070C0"/>
                </a:solidFill>
              </a:rPr>
              <a:t>작용</a:t>
            </a:r>
            <a:endParaRPr lang="en-US" altLang="ko-KR" sz="1400" dirty="0">
              <a:solidFill>
                <a:srgbClr val="0070C0"/>
              </a:solidFill>
            </a:endParaRPr>
          </a:p>
          <a:p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ko-KR" altLang="en-US" sz="1400" dirty="0">
                <a:solidFill>
                  <a:srgbClr val="0070C0"/>
                </a:solidFill>
              </a:rPr>
              <a:t>음악 백그라운드 재생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  <a:r>
              <a:rPr lang="ko-KR" altLang="en-US" sz="1400" dirty="0" err="1">
                <a:solidFill>
                  <a:srgbClr val="0070C0"/>
                </a:solidFill>
              </a:rPr>
              <a:t>알람</a:t>
            </a:r>
            <a:r>
              <a:rPr lang="ko-KR" altLang="en-US" sz="1400" dirty="0">
                <a:solidFill>
                  <a:srgbClr val="0070C0"/>
                </a:solidFill>
              </a:rPr>
              <a:t> 시행 등</a:t>
            </a:r>
            <a:r>
              <a:rPr lang="en-US" altLang="ko-KR" sz="1400" dirty="0">
                <a:solidFill>
                  <a:srgbClr val="0070C0"/>
                </a:solidFill>
              </a:rPr>
              <a:t>) </a:t>
            </a:r>
            <a:r>
              <a:rPr lang="ko-KR" altLang="en-US" sz="1400" dirty="0">
                <a:solidFill>
                  <a:srgbClr val="0070C0"/>
                </a:solidFill>
              </a:rPr>
              <a:t>이런 것을 해주는 것이 </a:t>
            </a:r>
            <a:r>
              <a:rPr lang="ko-KR" altLang="en-US" sz="1400" dirty="0" smtClean="0">
                <a:solidFill>
                  <a:srgbClr val="0070C0"/>
                </a:solidFill>
              </a:rPr>
              <a:t>서비스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endParaRPr lang="en-US" altLang="ko-KR" sz="1400" dirty="0">
              <a:solidFill>
                <a:srgbClr val="0070C0"/>
              </a:solidFill>
            </a:endParaRPr>
          </a:p>
          <a:p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​3</a:t>
            </a:r>
            <a:r>
              <a:rPr lang="en-US" altLang="ko-KR" sz="1400" dirty="0">
                <a:solidFill>
                  <a:srgbClr val="0070C0"/>
                </a:solidFill>
              </a:rPr>
              <a:t>. Broadcast Receiver </a:t>
            </a:r>
            <a:r>
              <a:rPr lang="ko-KR" altLang="en-US" sz="1400" dirty="0">
                <a:solidFill>
                  <a:srgbClr val="0070C0"/>
                </a:solidFill>
              </a:rPr>
              <a:t>라는 것은 우리가 받는 </a:t>
            </a:r>
            <a:r>
              <a:rPr lang="ko-KR" altLang="en-US" sz="1400" dirty="0" err="1">
                <a:solidFill>
                  <a:srgbClr val="0070C0"/>
                </a:solidFill>
              </a:rPr>
              <a:t>메세지나</a:t>
            </a:r>
            <a:r>
              <a:rPr lang="ko-KR" altLang="en-US" sz="1400" dirty="0">
                <a:solidFill>
                  <a:srgbClr val="0070C0"/>
                </a:solidFill>
              </a:rPr>
              <a:t> 외부에서 알림을 받는 </a:t>
            </a:r>
            <a:r>
              <a:rPr lang="ko-KR" altLang="en-US" sz="1400" dirty="0" smtClean="0">
                <a:solidFill>
                  <a:srgbClr val="0070C0"/>
                </a:solidFill>
              </a:rPr>
              <a:t>것을 의미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endParaRPr lang="en-US" altLang="ko-KR" sz="1400" dirty="0">
              <a:solidFill>
                <a:srgbClr val="0070C0"/>
              </a:solidFill>
            </a:endParaRPr>
          </a:p>
          <a:p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4. Content </a:t>
            </a:r>
            <a:r>
              <a:rPr lang="en-US" altLang="ko-KR" sz="1400" dirty="0" smtClean="0">
                <a:solidFill>
                  <a:srgbClr val="0070C0"/>
                </a:solidFill>
              </a:rPr>
              <a:t>Provider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​</a:t>
            </a: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=&gt; </a:t>
            </a:r>
            <a:r>
              <a:rPr lang="ko-KR" altLang="en-US" sz="1400" dirty="0" smtClean="0">
                <a:solidFill>
                  <a:srgbClr val="0070C0"/>
                </a:solidFill>
              </a:rPr>
              <a:t>이런 </a:t>
            </a:r>
            <a:r>
              <a:rPr lang="ko-KR" altLang="en-US" sz="1400" dirty="0" err="1">
                <a:solidFill>
                  <a:srgbClr val="0070C0"/>
                </a:solidFill>
              </a:rPr>
              <a:t>네가지를</a:t>
            </a:r>
            <a:r>
              <a:rPr lang="ko-KR" altLang="en-US" sz="1400" dirty="0">
                <a:solidFill>
                  <a:srgbClr val="0070C0"/>
                </a:solidFill>
              </a:rPr>
              <a:t> 연결하고 실행시켜주는 것이 바로 </a:t>
            </a:r>
            <a:r>
              <a:rPr lang="en-US" altLang="ko-KR" sz="1400" dirty="0" smtClean="0">
                <a:solidFill>
                  <a:srgbClr val="0070C0"/>
                </a:solidFill>
              </a:rPr>
              <a:t>Intent </a:t>
            </a:r>
            <a:endParaRPr lang="en-US" altLang="ko-KR" sz="1400" dirty="0">
              <a:solidFill>
                <a:srgbClr val="0070C0"/>
              </a:solidFill>
            </a:endParaRPr>
          </a:p>
          <a:p>
            <a:endParaRPr lang="en-US" altLang="ko-KR" sz="1400" dirty="0">
              <a:solidFill>
                <a:srgbClr val="0070C0"/>
              </a:solidFill>
            </a:endParaRPr>
          </a:p>
          <a:p>
            <a:endParaRPr lang="en-US" altLang="ko-KR" sz="1400" dirty="0">
              <a:solidFill>
                <a:srgbClr val="0070C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971" y="2994985"/>
            <a:ext cx="119360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rgbClr val="333333"/>
                </a:solidFill>
                <a:latin typeface="se-nanumgothic"/>
              </a:rPr>
              <a:t>A 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화면에서 </a:t>
            </a:r>
            <a:r>
              <a:rPr lang="ko-KR" altLang="en-US" dirty="0" err="1">
                <a:solidFill>
                  <a:srgbClr val="333333"/>
                </a:solidFill>
                <a:latin typeface="se-nanumgothic"/>
              </a:rPr>
              <a:t>인텐트에게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B 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화면 </a:t>
            </a:r>
            <a:r>
              <a:rPr lang="ko-KR" altLang="en-US" dirty="0" smtClean="0">
                <a:solidFill>
                  <a:srgbClr val="333333"/>
                </a:solidFill>
                <a:latin typeface="se-nanumgothic"/>
              </a:rPr>
              <a:t>실행을 지시하면 </a:t>
            </a:r>
            <a:r>
              <a:rPr lang="en-US" altLang="ko-KR" dirty="0" smtClean="0">
                <a:solidFill>
                  <a:srgbClr val="333333"/>
                </a:solidFill>
                <a:latin typeface="se-nanumgothic"/>
              </a:rPr>
              <a:t>B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화면 이 </a:t>
            </a:r>
            <a:r>
              <a:rPr lang="ko-KR" altLang="en-US" dirty="0" smtClean="0">
                <a:solidFill>
                  <a:srgbClr val="333333"/>
                </a:solidFill>
                <a:latin typeface="se-nanumgothic"/>
              </a:rPr>
              <a:t>실행</a:t>
            </a:r>
            <a:r>
              <a:rPr lang="en-US" altLang="ko-KR" dirty="0" smtClean="0">
                <a:solidFill>
                  <a:srgbClr val="333333"/>
                </a:solidFill>
                <a:latin typeface="se-nanumgothic"/>
              </a:rPr>
              <a:t> </a:t>
            </a: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​</a:t>
            </a: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333333"/>
                </a:solidFill>
                <a:latin typeface="se-nanumgothic"/>
              </a:rPr>
              <a:t>네이버 검색 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창 같은 곳에서 검색을 했다고 하면 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B 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화면에서 검색한 </a:t>
            </a:r>
            <a:r>
              <a:rPr lang="ko-KR" altLang="en-US" dirty="0" err="1">
                <a:solidFill>
                  <a:srgbClr val="333333"/>
                </a:solidFill>
                <a:latin typeface="se-nanumgothic"/>
              </a:rPr>
              <a:t>검색어를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 받아야만 화면이 </a:t>
            </a:r>
            <a:r>
              <a:rPr lang="ko-KR" altLang="en-US" dirty="0" smtClean="0">
                <a:solidFill>
                  <a:srgbClr val="333333"/>
                </a:solidFill>
                <a:latin typeface="se-nanumgothic"/>
              </a:rPr>
              <a:t>가능</a:t>
            </a: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​</a:t>
            </a: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333333"/>
                </a:solidFill>
                <a:latin typeface="se-nanumgothic"/>
              </a:rPr>
              <a:t>웹이나 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JSP 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에서는 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get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이나 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post 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방식을 </a:t>
            </a:r>
            <a:r>
              <a:rPr lang="ko-KR" altLang="en-US" dirty="0" smtClean="0">
                <a:solidFill>
                  <a:srgbClr val="333333"/>
                </a:solidFill>
                <a:latin typeface="se-nanumgothic"/>
              </a:rPr>
              <a:t>이용하여 데이터를 전달하고 처리하는데 안드로이드는 </a:t>
            </a:r>
            <a:r>
              <a:rPr lang="ko-KR" altLang="en-US" dirty="0" err="1">
                <a:solidFill>
                  <a:srgbClr val="333333"/>
                </a:solidFill>
                <a:latin typeface="se-nanumgothic"/>
              </a:rPr>
              <a:t>인텐트가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 </a:t>
            </a:r>
            <a:endParaRPr lang="en-US" altLang="ko-KR" dirty="0" smtClean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dirty="0" smtClean="0">
                <a:solidFill>
                  <a:srgbClr val="333333"/>
                </a:solidFill>
                <a:latin typeface="se-nanumgothic"/>
              </a:rPr>
              <a:t> </a:t>
            </a:r>
            <a:r>
              <a:rPr lang="ko-KR" altLang="en-US" dirty="0" err="1" smtClean="0">
                <a:solidFill>
                  <a:srgbClr val="333333"/>
                </a:solidFill>
                <a:latin typeface="se-nanumgothic"/>
              </a:rPr>
              <a:t>그역할을</a:t>
            </a:r>
            <a:r>
              <a:rPr lang="ko-KR" altLang="en-US" dirty="0" smtClean="0">
                <a:solidFill>
                  <a:srgbClr val="333333"/>
                </a:solidFill>
                <a:latin typeface="se-nanumgothic"/>
              </a:rPr>
              <a:t> 수행</a:t>
            </a: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dirty="0" smtClean="0">
                <a:solidFill>
                  <a:srgbClr val="333333"/>
                </a:solidFill>
                <a:latin typeface="se-nanumgothic"/>
              </a:rPr>
              <a:t>​</a:t>
            </a:r>
            <a:endParaRPr lang="ko-KR" altLang="en-US" b="0" i="0" dirty="0">
              <a:solidFill>
                <a:srgbClr val="333333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79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ostfiles.pstatic.net/MjAyMjA1MTBfMjQ5/MDAxNjUyMTQyNTgyOTgz.esfvXkPrbRxbV8qJitldnnEqUi4A1AMNxdCGLGScgHYg.YUAFQ-vTHGKamAzkdJAjk5IZ_YOWz9MoL7Ed2FiKZrQg.PNG.minces/image.png?type=w96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4" b="23370"/>
          <a:stretch/>
        </p:blipFill>
        <p:spPr bwMode="auto">
          <a:xfrm>
            <a:off x="135809" y="254978"/>
            <a:ext cx="6089146" cy="184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0108" y="4492869"/>
            <a:ext cx="317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Intent </a:t>
            </a:r>
            <a:r>
              <a:rPr lang="ko-KR" altLang="en-US" dirty="0" smtClean="0"/>
              <a:t>를 이용한 </a:t>
            </a:r>
            <a:r>
              <a:rPr lang="ko-KR" altLang="en-US" dirty="0" err="1" smtClean="0"/>
              <a:t>전화걸기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39968" y="5086201"/>
            <a:ext cx="10940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ACTION_VIEW tel:123 -- Display the phone dialer with the given number filled in. Note how the VIEW action does what is considered the most </a:t>
            </a:r>
            <a:r>
              <a:rPr lang="en-US" altLang="ko-KR" dirty="0" smtClean="0"/>
              <a:t>reasonable </a:t>
            </a:r>
            <a:r>
              <a:rPr lang="en-US" altLang="ko-KR" dirty="0"/>
              <a:t>thing for a particular URI.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ACTION_DIAL tel:123 -- Display the phone dialer with the given number filled in.</a:t>
            </a:r>
            <a:endParaRPr lang="ko-KR" altLang="en-US" dirty="0"/>
          </a:p>
        </p:txBody>
      </p:sp>
      <p:pic>
        <p:nvPicPr>
          <p:cNvPr id="3076" name="Picture 4" descr="https://blogfiles.pstatic.net/MjAyMjA1MTBfMjgz/MDAxNjUyMTQyNzMwNzM4.1obMwKUjY_ayoyisOK2kfSzroSvrZvB-D0KOOD0uIygg.5kVa1hudIEqvrZmKZtBdqXzcc-SbcWXxnM37lkEaJhsg.PNG.minces/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052" y="1590787"/>
            <a:ext cx="5663486" cy="28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050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6611" b="46951"/>
          <a:stretch/>
        </p:blipFill>
        <p:spPr>
          <a:xfrm>
            <a:off x="86372" y="744071"/>
            <a:ext cx="12236572" cy="497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1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919536" y="41302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/>
              <a:t>프로젝트 </a:t>
            </a:r>
            <a:r>
              <a:rPr lang="en-US" altLang="ko-KR" dirty="0"/>
              <a:t>: </a:t>
            </a:r>
            <a:r>
              <a:rPr lang="ko-KR" altLang="en-US" dirty="0" err="1"/>
              <a:t>텍스트뷰를</a:t>
            </a:r>
            <a:r>
              <a:rPr lang="ko-KR" altLang="en-US" dirty="0"/>
              <a:t> 이용한 텍스트 출력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919536" y="958134"/>
            <a:ext cx="7776864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</a:t>
            </a:r>
            <a:r>
              <a:rPr lang="en-US" altLang="ko-KR" b="1" dirty="0" err="1" smtClean="0"/>
              <a:t>MainActivity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클래스의 실행 원리</a:t>
            </a:r>
            <a:endParaRPr lang="en-US" altLang="ko-KR" sz="1500" dirty="0"/>
          </a:p>
        </p:txBody>
      </p:sp>
      <p:pic>
        <p:nvPicPr>
          <p:cNvPr id="25602" name="Picture 2" descr="C:\Users\한혜인\Downloads\asdasdas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26" y="1821236"/>
            <a:ext cx="3663042" cy="37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6420036" y="1844824"/>
            <a:ext cx="3636404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프로젝트에서 정의된 메인 클래스인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MainAcitivity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클래스가 실행되면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onCreate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메소드가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자동으로 호출됨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재정의 된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onCreate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메소드에는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액티비티가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수행될 절차를 기술함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수퍼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클래스인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AppCompatActivity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클래스의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onCreate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메소드를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이용하여 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액티비티를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생성함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Activity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클래스로부터 상속받은 </a:t>
            </a: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setContentView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메소드를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이용하여 레이아웃을 출력함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51984" y="1866628"/>
            <a:ext cx="338236" cy="338236"/>
          </a:xfrm>
          <a:prstGeom prst="ellipse">
            <a:avLst/>
          </a:prstGeom>
          <a:solidFill>
            <a:srgbClr val="FCFADC"/>
          </a:solidFill>
          <a:ln>
            <a:solidFill>
              <a:srgbClr val="EE9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E9A04"/>
                </a:solidFill>
              </a:rPr>
              <a:t>1</a:t>
            </a:r>
            <a:endParaRPr lang="ko-KR" altLang="en-US" b="1" dirty="0">
              <a:solidFill>
                <a:srgbClr val="EE9A04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951984" y="3738836"/>
            <a:ext cx="338236" cy="338236"/>
          </a:xfrm>
          <a:prstGeom prst="ellipse">
            <a:avLst/>
          </a:prstGeom>
          <a:solidFill>
            <a:srgbClr val="FCFADC"/>
          </a:solidFill>
          <a:ln>
            <a:solidFill>
              <a:srgbClr val="EE9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E9A04"/>
                </a:solidFill>
              </a:rPr>
              <a:t>2</a:t>
            </a:r>
            <a:endParaRPr lang="ko-KR" altLang="en-US" b="1" dirty="0">
              <a:solidFill>
                <a:srgbClr val="EE9A04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51984" y="5034980"/>
            <a:ext cx="338236" cy="338236"/>
          </a:xfrm>
          <a:prstGeom prst="ellipse">
            <a:avLst/>
          </a:prstGeom>
          <a:solidFill>
            <a:srgbClr val="FCFADC"/>
          </a:solidFill>
          <a:ln>
            <a:solidFill>
              <a:srgbClr val="EE9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E9A04"/>
                </a:solidFill>
              </a:rPr>
              <a:t>3</a:t>
            </a:r>
            <a:endParaRPr lang="ko-KR" altLang="en-US" b="1" dirty="0">
              <a:solidFill>
                <a:srgbClr val="EE9A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7529" y="743687"/>
            <a:ext cx="71090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ko-KR" altLang="en-US" dirty="0"/>
              <a:t>전화</a:t>
            </a:r>
            <a:r>
              <a:rPr lang="en-US" altLang="ko-KR" dirty="0"/>
              <a:t>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name="name01"&gt;</a:t>
            </a:r>
            <a:r>
              <a:rPr lang="ko-KR" altLang="en-US" dirty="0" err="1"/>
              <a:t>장발장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name="address01"&gt;</a:t>
            </a:r>
            <a:r>
              <a:rPr lang="ko-KR" altLang="en-US" dirty="0"/>
              <a:t>서울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name="tel01"&gt;010-1234-0001&lt;/string&gt;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name="name02"&gt;</a:t>
            </a:r>
            <a:r>
              <a:rPr lang="ko-KR" altLang="en-US" dirty="0" err="1"/>
              <a:t>코제트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name="address02"&gt;</a:t>
            </a:r>
            <a:r>
              <a:rPr lang="ko-KR" altLang="en-US" dirty="0"/>
              <a:t>부산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name="tel02"&gt;010-1234-0002&lt;/string&gt;</a:t>
            </a:r>
          </a:p>
          <a:p>
            <a:endParaRPr lang="en-US" altLang="ko-KR" dirty="0"/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232536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8" y="449268"/>
            <a:ext cx="11440782" cy="6435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3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3027" y="500701"/>
            <a:ext cx="962707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android:paddingTop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android:paddingBottom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android:paddingLeft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android:paddingRight</a:t>
            </a:r>
            <a:r>
              <a:rPr lang="en-US" altLang="ko-KR" dirty="0"/>
              <a:t>="10dp"&gt;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="@+id/item01"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android:tag</a:t>
            </a:r>
            <a:r>
              <a:rPr lang="en-US" altLang="ko-KR" dirty="0"/>
              <a:t>="@string/tel01"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android:clickable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="call" &gt;</a:t>
            </a:r>
          </a:p>
        </p:txBody>
      </p:sp>
    </p:spTree>
    <p:extLst>
      <p:ext uri="{BB962C8B-B14F-4D97-AF65-F5344CB8AC3E}">
        <p14:creationId xmlns:p14="http://schemas.microsoft.com/office/powerpoint/2010/main" val="407658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5721" y="336322"/>
            <a:ext cx="774652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="@string/name01"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="#61380B"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="#3061380B"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="@string/address01"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="@string/tel01"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 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148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2438" y="199730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="@+id/item02"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android:tag</a:t>
            </a:r>
            <a:r>
              <a:rPr lang="en-US" altLang="ko-KR" dirty="0"/>
              <a:t>="@string/tel02"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android:clickable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="call" &gt;</a:t>
            </a:r>
          </a:p>
          <a:p>
            <a:endParaRPr lang="en-US" altLang="ko-KR" dirty="0"/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="@string/name02"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="#61380B"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="#3061380B"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312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6763" y="538067"/>
            <a:ext cx="75912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="@string/address02"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 /&gt;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="@string/tel02"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 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227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0673" b="14755"/>
          <a:stretch/>
        </p:blipFill>
        <p:spPr>
          <a:xfrm>
            <a:off x="323443" y="369332"/>
            <a:ext cx="9181042" cy="63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4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79231" y="799496"/>
            <a:ext cx="946052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</a:t>
            </a:r>
            <a:r>
              <a:rPr lang="en-US" altLang="ko-KR" dirty="0" err="1"/>
              <a:t>com.example.callmyfriend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android.content.Intent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android.net.Uri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android.widget.LinearLayout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setTitle</a:t>
            </a:r>
            <a:r>
              <a:rPr lang="en-US" altLang="ko-KR" dirty="0"/>
              <a:t>("</a:t>
            </a:r>
            <a:r>
              <a:rPr lang="ko-KR" altLang="en-US" dirty="0" err="1"/>
              <a:t>전화목록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    </a:t>
            </a:r>
            <a:r>
              <a:rPr lang="en-US" altLang="ko-KR" dirty="0" smtClean="0"/>
              <a:t>}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9409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1998" y="938324"/>
            <a:ext cx="86985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public void call(View v)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id = </a:t>
            </a:r>
            <a:r>
              <a:rPr lang="en-US" altLang="ko-KR" dirty="0" err="1"/>
              <a:t>v.getId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LinearLayout</a:t>
            </a:r>
            <a:r>
              <a:rPr lang="en-US" altLang="ko-KR" dirty="0"/>
              <a:t> layout = (</a:t>
            </a:r>
            <a:r>
              <a:rPr lang="en-US" altLang="ko-KR" dirty="0" err="1"/>
              <a:t>LinearLayout</a:t>
            </a:r>
            <a:r>
              <a:rPr lang="en-US" altLang="ko-KR" dirty="0"/>
              <a:t>) </a:t>
            </a:r>
            <a:r>
              <a:rPr lang="en-US" altLang="ko-KR" dirty="0" err="1"/>
              <a:t>v.findViewById</a:t>
            </a:r>
            <a:r>
              <a:rPr lang="en-US" altLang="ko-KR" dirty="0"/>
              <a:t>(id);</a:t>
            </a:r>
          </a:p>
          <a:p>
            <a:r>
              <a:rPr lang="en-US" altLang="ko-KR" dirty="0"/>
              <a:t>        String </a:t>
            </a:r>
            <a:r>
              <a:rPr lang="en-US" altLang="ko-KR" dirty="0" err="1"/>
              <a:t>tel</a:t>
            </a:r>
            <a:r>
              <a:rPr lang="en-US" altLang="ko-KR" dirty="0"/>
              <a:t> = (String) </a:t>
            </a:r>
            <a:r>
              <a:rPr lang="en-US" altLang="ko-KR" dirty="0" err="1"/>
              <a:t>layout.getTag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/>
              <a:t>        Uri number = </a:t>
            </a:r>
            <a:r>
              <a:rPr lang="en-US" altLang="ko-KR" dirty="0" err="1"/>
              <a:t>Uri.parse</a:t>
            </a:r>
            <a:r>
              <a:rPr lang="en-US" altLang="ko-KR" dirty="0"/>
              <a:t>("</a:t>
            </a:r>
            <a:r>
              <a:rPr lang="en-US" altLang="ko-KR" dirty="0" err="1"/>
              <a:t>tel</a:t>
            </a:r>
            <a:r>
              <a:rPr lang="en-US" altLang="ko-KR" dirty="0"/>
              <a:t>:" + </a:t>
            </a:r>
            <a:r>
              <a:rPr lang="en-US" altLang="ko-KR" dirty="0" err="1"/>
              <a:t>tel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Intent </a:t>
            </a:r>
            <a:r>
              <a:rPr lang="en-US" altLang="ko-KR" dirty="0" err="1"/>
              <a:t>intent</a:t>
            </a:r>
            <a:r>
              <a:rPr lang="en-US" altLang="ko-KR" dirty="0"/>
              <a:t> = new Intent(</a:t>
            </a:r>
            <a:r>
              <a:rPr lang="en-US" altLang="ko-KR" dirty="0" err="1"/>
              <a:t>Intent.ACTION_DIAL</a:t>
            </a:r>
            <a:r>
              <a:rPr lang="en-US" altLang="ko-KR" dirty="0"/>
              <a:t>, number);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startActivity</a:t>
            </a:r>
            <a:r>
              <a:rPr lang="en-US" altLang="ko-KR" dirty="0"/>
              <a:t>(intent);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9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48380" y="2211256"/>
            <a:ext cx="6694415" cy="5620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356783"/>
            <a:ext cx="5589917" cy="18158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 Intent </a:t>
            </a:r>
            <a:r>
              <a:rPr lang="en-US" altLang="ko-KR" sz="1600" dirty="0" err="1">
                <a:solidFill>
                  <a:srgbClr val="FF0000"/>
                </a:solidFill>
              </a:rPr>
              <a:t>intent</a:t>
            </a:r>
            <a:r>
              <a:rPr lang="en-US" altLang="ko-KR" sz="1600" dirty="0">
                <a:solidFill>
                  <a:srgbClr val="FF0000"/>
                </a:solidFill>
              </a:rPr>
              <a:t> = new </a:t>
            </a:r>
            <a:r>
              <a:rPr lang="en-US" altLang="ko-KR" sz="1600" dirty="0" smtClean="0">
                <a:solidFill>
                  <a:srgbClr val="FF0000"/>
                </a:solidFill>
              </a:rPr>
              <a:t>Intent(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Intent.ACTION_DIAL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</a:rPr>
              <a:t>number);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        try {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            </a:t>
            </a:r>
            <a:r>
              <a:rPr lang="en-US" altLang="ko-KR" sz="1600" dirty="0" err="1">
                <a:solidFill>
                  <a:srgbClr val="FF0000"/>
                </a:solidFill>
              </a:rPr>
              <a:t>startActivity</a:t>
            </a:r>
            <a:r>
              <a:rPr lang="en-US" altLang="ko-KR" sz="1600" dirty="0">
                <a:solidFill>
                  <a:srgbClr val="FF0000"/>
                </a:solidFill>
              </a:rPr>
              <a:t>(intent);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        } catch (Exception e) {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            </a:t>
            </a:r>
            <a:r>
              <a:rPr lang="en-US" altLang="ko-KR" sz="1600" dirty="0" err="1">
                <a:solidFill>
                  <a:srgbClr val="FF0000"/>
                </a:solidFill>
              </a:rPr>
              <a:t>e.printStackTrace</a:t>
            </a:r>
            <a:r>
              <a:rPr lang="en-US" altLang="ko-KR" sz="1600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       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214594" y="4356783"/>
            <a:ext cx="5620847" cy="181588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 Intent </a:t>
            </a:r>
            <a:r>
              <a:rPr lang="en-US" altLang="ko-KR" sz="1600" dirty="0" err="1">
                <a:solidFill>
                  <a:srgbClr val="5B9BD5">
                    <a:lumMod val="75000"/>
                  </a:srgbClr>
                </a:solidFill>
              </a:rPr>
              <a:t>intent</a:t>
            </a:r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 = new </a:t>
            </a:r>
            <a:r>
              <a:rPr lang="en-US" altLang="ko-KR" sz="1600" dirty="0" smtClean="0">
                <a:solidFill>
                  <a:srgbClr val="5B9BD5">
                    <a:lumMod val="75000"/>
                  </a:srgbClr>
                </a:solidFill>
              </a:rPr>
              <a:t>Intent(</a:t>
            </a:r>
            <a:r>
              <a:rPr lang="en-US" altLang="ko-KR" sz="1600" dirty="0" err="1" smtClean="0">
                <a:solidFill>
                  <a:srgbClr val="5B9BD5">
                    <a:lumMod val="75000"/>
                  </a:srgbClr>
                </a:solidFill>
              </a:rPr>
              <a:t>Intent.ACTION_</a:t>
            </a:r>
            <a:r>
              <a:rPr lang="en-US" altLang="ko-KR" sz="1600" dirty="0" err="1" smtClean="0">
                <a:solidFill>
                  <a:srgbClr val="5B9BD5">
                    <a:lumMod val="75000"/>
                  </a:srgbClr>
                </a:solidFill>
              </a:rPr>
              <a:t>VIEW</a:t>
            </a:r>
            <a:r>
              <a:rPr lang="en-US" altLang="ko-KR" sz="1600" dirty="0" smtClean="0">
                <a:solidFill>
                  <a:srgbClr val="5B9BD5">
                    <a:lumMod val="75000"/>
                  </a:srgbClr>
                </a:solidFill>
              </a:rPr>
              <a:t>, </a:t>
            </a:r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number);</a:t>
            </a:r>
          </a:p>
          <a:p>
            <a:endParaRPr lang="en-US" altLang="ko-KR" sz="1600" dirty="0">
              <a:solidFill>
                <a:srgbClr val="5B9BD5">
                  <a:lumMod val="75000"/>
                </a:srgbClr>
              </a:solidFill>
            </a:endParaRPr>
          </a:p>
          <a:p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        try {</a:t>
            </a:r>
          </a:p>
          <a:p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            </a:t>
            </a:r>
            <a:r>
              <a:rPr lang="en-US" altLang="ko-KR" sz="1600" dirty="0" err="1">
                <a:solidFill>
                  <a:srgbClr val="5B9BD5">
                    <a:lumMod val="75000"/>
                  </a:srgbClr>
                </a:solidFill>
              </a:rPr>
              <a:t>startActivity</a:t>
            </a:r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(intent);</a:t>
            </a:r>
          </a:p>
          <a:p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        } catch (Exception e) {</a:t>
            </a:r>
          </a:p>
          <a:p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            </a:t>
            </a:r>
            <a:r>
              <a:rPr lang="en-US" altLang="ko-KR" sz="1600" dirty="0" err="1">
                <a:solidFill>
                  <a:srgbClr val="5B9BD5">
                    <a:lumMod val="75000"/>
                  </a:srgbClr>
                </a:solidFill>
              </a:rPr>
              <a:t>e.printStackTrace</a:t>
            </a:r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();</a:t>
            </a:r>
          </a:p>
          <a:p>
            <a:r>
              <a:rPr lang="en-US" altLang="ko-KR" sz="1600" dirty="0">
                <a:solidFill>
                  <a:srgbClr val="5B9BD5">
                    <a:lumMod val="75000"/>
                  </a:srgbClr>
                </a:solidFill>
              </a:rPr>
              <a:t>        }</a:t>
            </a:r>
            <a:endParaRPr lang="ko-KR" altLang="en-US" sz="1600" dirty="0">
              <a:solidFill>
                <a:srgbClr val="5B9BD5">
                  <a:lumMod val="75000"/>
                </a:srgb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617367" y="2773318"/>
            <a:ext cx="2904202" cy="1543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589917" y="2773318"/>
            <a:ext cx="2824241" cy="1609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46692" y="514515"/>
            <a:ext cx="86379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public void call(View v)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id = </a:t>
            </a:r>
            <a:r>
              <a:rPr lang="en-US" altLang="ko-KR" dirty="0" err="1"/>
              <a:t>v.getId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LinearLayout</a:t>
            </a:r>
            <a:r>
              <a:rPr lang="en-US" altLang="ko-KR" dirty="0"/>
              <a:t> layout = (</a:t>
            </a:r>
            <a:r>
              <a:rPr lang="en-US" altLang="ko-KR" dirty="0" err="1"/>
              <a:t>LinearLayout</a:t>
            </a:r>
            <a:r>
              <a:rPr lang="en-US" altLang="ko-KR" dirty="0"/>
              <a:t>) </a:t>
            </a:r>
            <a:r>
              <a:rPr lang="en-US" altLang="ko-KR" dirty="0" err="1"/>
              <a:t>v.findViewById</a:t>
            </a:r>
            <a:r>
              <a:rPr lang="en-US" altLang="ko-KR" dirty="0"/>
              <a:t>(id);</a:t>
            </a:r>
          </a:p>
          <a:p>
            <a:r>
              <a:rPr lang="en-US" altLang="ko-KR" dirty="0"/>
              <a:t>        String </a:t>
            </a:r>
            <a:r>
              <a:rPr lang="en-US" altLang="ko-KR" dirty="0" err="1"/>
              <a:t>tel</a:t>
            </a:r>
            <a:r>
              <a:rPr lang="en-US" altLang="ko-KR" dirty="0"/>
              <a:t> = (String) </a:t>
            </a:r>
            <a:r>
              <a:rPr lang="en-US" altLang="ko-KR" dirty="0" err="1"/>
              <a:t>layout.getTag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/>
              <a:t>        Uri number = </a:t>
            </a:r>
            <a:r>
              <a:rPr lang="en-US" altLang="ko-KR" dirty="0" err="1"/>
              <a:t>Uri.parse</a:t>
            </a:r>
            <a:r>
              <a:rPr lang="en-US" altLang="ko-KR" dirty="0"/>
              <a:t>("</a:t>
            </a:r>
            <a:r>
              <a:rPr lang="en-US" altLang="ko-KR" dirty="0" err="1"/>
              <a:t>tel</a:t>
            </a:r>
            <a:r>
              <a:rPr lang="en-US" altLang="ko-KR" dirty="0"/>
              <a:t>:" + </a:t>
            </a:r>
            <a:r>
              <a:rPr lang="en-US" altLang="ko-KR" dirty="0" err="1"/>
              <a:t>tel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Intent </a:t>
            </a:r>
            <a:r>
              <a:rPr lang="en-US" altLang="ko-KR" dirty="0" err="1"/>
              <a:t>intent</a:t>
            </a:r>
            <a:r>
              <a:rPr lang="en-US" altLang="ko-KR" dirty="0"/>
              <a:t> = new Intent(</a:t>
            </a:r>
            <a:r>
              <a:rPr lang="en-US" altLang="ko-KR" dirty="0" err="1"/>
              <a:t>Intent.ACTION_DIAL</a:t>
            </a:r>
            <a:r>
              <a:rPr lang="en-US" altLang="ko-KR" dirty="0"/>
              <a:t>, number);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startActivity</a:t>
            </a:r>
            <a:r>
              <a:rPr lang="en-US" altLang="ko-KR" dirty="0"/>
              <a:t>(intent);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0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04804" y="46737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/>
              <a:t>프로젝트 </a:t>
            </a:r>
            <a:r>
              <a:rPr lang="en-US" altLang="ko-KR" dirty="0"/>
              <a:t>: </a:t>
            </a:r>
            <a:r>
              <a:rPr lang="ko-KR" altLang="en-US" dirty="0" err="1"/>
              <a:t>텍스트뷰를</a:t>
            </a:r>
            <a:r>
              <a:rPr lang="ko-KR" altLang="en-US" dirty="0"/>
              <a:t> 이용한 텍스트 출력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685959" y="501380"/>
            <a:ext cx="7776864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환경 설정 </a:t>
            </a:r>
            <a:r>
              <a:rPr lang="en-US" altLang="ko-KR" b="1" dirty="0" smtClean="0"/>
              <a:t>(AndroidManifest.xml)</a:t>
            </a:r>
            <a:endParaRPr lang="en-US" altLang="ko-KR" b="1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</a:t>
            </a:r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783" y="889562"/>
            <a:ext cx="7629542" cy="5896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63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091" y="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Intent </a:t>
            </a:r>
            <a:r>
              <a:rPr lang="en-US" altLang="ko-KR" dirty="0" err="1">
                <a:solidFill>
                  <a:prstClr val="black"/>
                </a:solidFill>
              </a:rPr>
              <a:t>intent</a:t>
            </a:r>
            <a:r>
              <a:rPr lang="en-US" altLang="ko-KR" dirty="0">
                <a:solidFill>
                  <a:prstClr val="black"/>
                </a:solidFill>
              </a:rPr>
              <a:t> = new Intent(</a:t>
            </a:r>
            <a:r>
              <a:rPr lang="en-US" altLang="ko-KR" dirty="0" err="1">
                <a:solidFill>
                  <a:prstClr val="black"/>
                </a:solidFill>
              </a:rPr>
              <a:t>Intent.ACTION_CALL</a:t>
            </a:r>
            <a:r>
              <a:rPr lang="en-US" altLang="ko-KR" dirty="0">
                <a:solidFill>
                  <a:prstClr val="black"/>
                </a:solidFill>
              </a:rPr>
              <a:t>, number);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try {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startActivity</a:t>
            </a:r>
            <a:r>
              <a:rPr lang="en-US" altLang="ko-KR" dirty="0">
                <a:solidFill>
                  <a:prstClr val="black"/>
                </a:solidFill>
              </a:rPr>
              <a:t>(intent);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} catch (Exception e) {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</a:t>
            </a:r>
            <a:r>
              <a:rPr lang="en-US" altLang="ko-KR" dirty="0" err="1">
                <a:solidFill>
                  <a:prstClr val="black"/>
                </a:solidFill>
              </a:rPr>
              <a:t>e.printStackTrace</a:t>
            </a:r>
            <a:r>
              <a:rPr lang="en-US" altLang="ko-KR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8109"/>
            <a:ext cx="1878228" cy="33390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43" y="2911215"/>
            <a:ext cx="1831479" cy="3255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1644" y="419450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를</a:t>
            </a:r>
            <a:r>
              <a:rPr lang="ko-KR" altLang="en-US" dirty="0" smtClean="0">
                <a:solidFill>
                  <a:srgbClr val="FF0000"/>
                </a:solidFill>
              </a:rPr>
              <a:t> 사용할 경우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설정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애플리케이션 관리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</a:p>
          <a:p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어플리케이션관리자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해당어플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권한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전화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On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상태로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203091" y="604116"/>
            <a:ext cx="994663" cy="8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60" y="2911215"/>
            <a:ext cx="1855800" cy="3299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964" y="2911215"/>
            <a:ext cx="1831243" cy="32559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011" y="2911215"/>
            <a:ext cx="1831480" cy="32559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308" y="2905537"/>
            <a:ext cx="1835055" cy="326164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52800" y="2828109"/>
            <a:ext cx="444843" cy="3764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87443" y="4250724"/>
            <a:ext cx="1314287" cy="3100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85360" y="4810897"/>
            <a:ext cx="996284" cy="3707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315964" y="4753232"/>
            <a:ext cx="482047" cy="3707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322011" y="3632886"/>
            <a:ext cx="1869989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4" name="직선 화살표 연결선 23"/>
          <p:cNvCxnSpPr>
            <a:stCxn id="18" idx="3"/>
            <a:endCxn id="19" idx="0"/>
          </p:cNvCxnSpPr>
          <p:nvPr/>
        </p:nvCxnSpPr>
        <p:spPr>
          <a:xfrm>
            <a:off x="3797643" y="3016314"/>
            <a:ext cx="1146944" cy="1234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20" idx="0"/>
          </p:cNvCxnSpPr>
          <p:nvPr/>
        </p:nvCxnSpPr>
        <p:spPr>
          <a:xfrm>
            <a:off x="5601730" y="4399005"/>
            <a:ext cx="1181772" cy="411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3"/>
            <a:endCxn id="21" idx="1"/>
          </p:cNvCxnSpPr>
          <p:nvPr/>
        </p:nvCxnSpPr>
        <p:spPr>
          <a:xfrm flipV="1">
            <a:off x="7281644" y="4938584"/>
            <a:ext cx="1034320" cy="57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1"/>
          </p:cNvCxnSpPr>
          <p:nvPr/>
        </p:nvCxnSpPr>
        <p:spPr>
          <a:xfrm flipV="1">
            <a:off x="8798011" y="3785286"/>
            <a:ext cx="1524000" cy="1165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2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[AndroidManifest.xml]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6065" b="21876"/>
          <a:stretch/>
        </p:blipFill>
        <p:spPr>
          <a:xfrm>
            <a:off x="138023" y="492713"/>
            <a:ext cx="10167874" cy="60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54638" y="259394"/>
            <a:ext cx="7776864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</a:t>
            </a:r>
            <a:r>
              <a:rPr lang="ko-KR" altLang="en-US" b="1" dirty="0" smtClean="0"/>
              <a:t>환경 설정 </a:t>
            </a:r>
            <a:r>
              <a:rPr lang="en-US" altLang="ko-KR" b="1" dirty="0" smtClean="0"/>
              <a:t>(AndroidManifest.xml)</a:t>
            </a:r>
            <a:endParaRPr lang="en-US" altLang="ko-KR" b="1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</a:t>
            </a:r>
            <a:r>
              <a:rPr lang="ko-KR" altLang="en-US" sz="1500" dirty="0"/>
              <a:t>    ① </a:t>
            </a:r>
            <a:r>
              <a:rPr lang="en-US" altLang="ko-KR" sz="1500" u="sng" dirty="0"/>
              <a:t>XML Name space, </a:t>
            </a:r>
            <a:r>
              <a:rPr lang="ko-KR" altLang="en-US" sz="1500" u="sng" dirty="0" err="1"/>
              <a:t>패키지명</a:t>
            </a:r>
            <a:r>
              <a:rPr lang="en-US" altLang="ko-KR" sz="1500" u="sng" dirty="0"/>
              <a:t>, </a:t>
            </a:r>
            <a:r>
              <a:rPr lang="ko-KR" altLang="en-US" sz="1500" u="sng" dirty="0"/>
              <a:t>버전코드</a:t>
            </a:r>
            <a:r>
              <a:rPr lang="en-US" altLang="ko-KR" sz="1500" u="sng" dirty="0"/>
              <a:t>, </a:t>
            </a:r>
            <a:r>
              <a:rPr lang="ko-KR" altLang="en-US" sz="1500" u="sng" dirty="0" err="1"/>
              <a:t>버전명</a:t>
            </a:r>
            <a:endParaRPr lang="en-US" altLang="ko-KR" sz="1500" u="sng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dirty="0" smtClean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 smtClean="0"/>
              <a:t>Name </a:t>
            </a:r>
            <a:r>
              <a:rPr lang="en-US" altLang="ko-KR" sz="1500" dirty="0"/>
              <a:t>space</a:t>
            </a:r>
            <a:r>
              <a:rPr lang="ko-KR" altLang="en-US" sz="1500" dirty="0"/>
              <a:t> </a:t>
            </a:r>
            <a:r>
              <a:rPr lang="en-US" altLang="ko-KR" sz="1500" dirty="0"/>
              <a:t>: android</a:t>
            </a: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500" dirty="0" err="1"/>
              <a:t>패키지명</a:t>
            </a:r>
            <a:r>
              <a:rPr lang="ko-KR" altLang="en-US" sz="1500" dirty="0"/>
              <a:t> </a:t>
            </a:r>
            <a:r>
              <a:rPr lang="en-US" altLang="ko-KR" sz="1500" dirty="0"/>
              <a:t>: </a:t>
            </a:r>
            <a:r>
              <a:rPr lang="ko-KR" altLang="en-US" sz="1500" dirty="0"/>
              <a:t>어플리케이션 생성 시 입력한 </a:t>
            </a:r>
            <a:r>
              <a:rPr lang="en-US" altLang="ko-KR" sz="1500" dirty="0"/>
              <a:t>Company Domain(</a:t>
            </a:r>
            <a:r>
              <a:rPr lang="en-US" altLang="ko-KR" sz="1500" dirty="0" err="1"/>
              <a:t>com.example</a:t>
            </a:r>
            <a:r>
              <a:rPr lang="en-US" altLang="ko-KR" sz="1500" dirty="0"/>
              <a:t>)</a:t>
            </a:r>
            <a:r>
              <a:rPr lang="ko-KR" altLang="en-US" sz="1500" dirty="0"/>
              <a:t>과 </a:t>
            </a:r>
            <a:r>
              <a:rPr lang="en-US" altLang="ko-KR" sz="1500" dirty="0"/>
              <a:t>Application Name(poem)</a:t>
            </a:r>
            <a:r>
              <a:rPr lang="ko-KR" altLang="en-US" sz="1500" dirty="0"/>
              <a:t>의 소문자 결합으로 정해짐</a:t>
            </a:r>
            <a:endParaRPr lang="en-US" altLang="ko-KR" sz="15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37" y="1082847"/>
            <a:ext cx="11105822" cy="178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5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94253" y="121372"/>
            <a:ext cx="7776864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</a:t>
            </a:r>
            <a:r>
              <a:rPr lang="ko-KR" altLang="en-US" b="1" dirty="0" smtClean="0"/>
              <a:t>환경 설정 </a:t>
            </a:r>
            <a:r>
              <a:rPr lang="en-US" altLang="ko-KR" b="1" dirty="0" smtClean="0"/>
              <a:t>(AndroidManifest.xml)</a:t>
            </a:r>
            <a:endParaRPr lang="en-US" altLang="ko-KR" b="1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</a:t>
            </a:r>
            <a:r>
              <a:rPr lang="ko-KR" altLang="en-US" sz="1500" dirty="0"/>
              <a:t> ② </a:t>
            </a:r>
            <a:r>
              <a:rPr lang="ko-KR" altLang="en-US" sz="1500" u="sng" dirty="0"/>
              <a:t>어플리케이션 설정</a:t>
            </a:r>
            <a:endParaRPr lang="en-US" altLang="ko-KR" sz="1500" u="sng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 err="1"/>
              <a:t>android:allowBackup</a:t>
            </a:r>
            <a:r>
              <a:rPr lang="en-US" altLang="ko-KR" sz="1500" dirty="0"/>
              <a:t>=“true” : </a:t>
            </a:r>
            <a:r>
              <a:rPr lang="ko-KR" altLang="en-US" sz="1500" dirty="0" err="1"/>
              <a:t>안드로이드</a:t>
            </a:r>
            <a:r>
              <a:rPr lang="ko-KR" altLang="en-US" sz="1500" dirty="0"/>
              <a:t> 시스템 백업과 복원 허용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 err="1"/>
              <a:t>android:icon</a:t>
            </a:r>
            <a:r>
              <a:rPr lang="en-US" altLang="ko-KR" sz="1500" dirty="0"/>
              <a:t>  : </a:t>
            </a:r>
            <a:r>
              <a:rPr lang="ko-KR" altLang="en-US" sz="1500" dirty="0"/>
              <a:t>어플리케이션 아이콘</a:t>
            </a:r>
            <a:r>
              <a:rPr lang="en-US" altLang="ko-KR" sz="1500" dirty="0"/>
              <a:t>(res/</a:t>
            </a:r>
            <a:r>
              <a:rPr lang="en-US" altLang="ko-KR" sz="1500" dirty="0" err="1"/>
              <a:t>mipmap</a:t>
            </a:r>
            <a:r>
              <a:rPr lang="ko-KR" altLang="en-US" sz="1500" dirty="0"/>
              <a:t>폴더에 저장된 이미지 파일</a:t>
            </a:r>
            <a:r>
              <a:rPr lang="en-US" altLang="ko-KR" sz="1500" dirty="0"/>
              <a:t>)</a:t>
            </a:r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                  </a:t>
            </a:r>
            <a:r>
              <a:rPr lang="ko-KR" altLang="en-US" sz="1500" dirty="0" err="1"/>
              <a:t>앱</a:t>
            </a:r>
            <a:r>
              <a:rPr lang="ko-KR" altLang="en-US" sz="1500" dirty="0"/>
              <a:t> 실행 시 기기의 사양에 맞춰 최적의 아이콘 이미지 파일을 사용함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 err="1"/>
              <a:t>android:label</a:t>
            </a:r>
            <a:r>
              <a:rPr lang="en-US" altLang="ko-KR" sz="1500" dirty="0"/>
              <a:t>  : </a:t>
            </a:r>
            <a:r>
              <a:rPr lang="ko-KR" altLang="en-US" sz="1500" dirty="0"/>
              <a:t>어플리케이션 라벨 지정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 err="1"/>
              <a:t>android:supportsRtl</a:t>
            </a:r>
            <a:r>
              <a:rPr lang="en-US" altLang="ko-KR" sz="1500" dirty="0"/>
              <a:t> =“true” : right-to-left(RTL) </a:t>
            </a:r>
            <a:r>
              <a:rPr lang="ko-KR" altLang="en-US" sz="1500" dirty="0"/>
              <a:t>레이아웃 지원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 err="1"/>
              <a:t>android:theme</a:t>
            </a:r>
            <a:r>
              <a:rPr lang="en-US" altLang="ko-KR" sz="1500" dirty="0"/>
              <a:t>  : </a:t>
            </a:r>
            <a:r>
              <a:rPr lang="ko-KR" altLang="en-US" sz="1500" dirty="0"/>
              <a:t>화면의 테마 설정</a:t>
            </a:r>
            <a:r>
              <a:rPr lang="en-US" altLang="ko-KR" sz="15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95" y="899008"/>
            <a:ext cx="7129165" cy="211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88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11506" y="216263"/>
            <a:ext cx="7992888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</a:t>
            </a:r>
            <a:r>
              <a:rPr lang="ko-KR" altLang="en-US" b="1" dirty="0" smtClean="0"/>
              <a:t>환경 설정 </a:t>
            </a:r>
            <a:r>
              <a:rPr lang="en-US" altLang="ko-KR" b="1" dirty="0" smtClean="0"/>
              <a:t>(AndroidManifest.xml)</a:t>
            </a:r>
            <a:endParaRPr lang="en-US" altLang="ko-KR" b="1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</a:t>
            </a:r>
            <a:r>
              <a:rPr lang="ko-KR" altLang="en-US" sz="1500" dirty="0"/>
              <a:t> ③ </a:t>
            </a:r>
            <a:r>
              <a:rPr lang="ko-KR" altLang="en-US" sz="1500" u="sng" dirty="0" err="1"/>
              <a:t>액티비티의</a:t>
            </a:r>
            <a:r>
              <a:rPr lang="ko-KR" altLang="en-US" sz="1500" u="sng" dirty="0"/>
              <a:t> 설정</a:t>
            </a:r>
            <a:endParaRPr lang="en-US" altLang="ko-KR" sz="1500" u="sng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dirty="0" smtClean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 err="1" smtClean="0"/>
              <a:t>android:name</a:t>
            </a:r>
            <a:r>
              <a:rPr lang="en-US" altLang="ko-KR" sz="1500" dirty="0" smtClean="0"/>
              <a:t>  </a:t>
            </a:r>
            <a:r>
              <a:rPr lang="en-US" altLang="ko-KR" sz="1500" dirty="0"/>
              <a:t>: </a:t>
            </a:r>
            <a:r>
              <a:rPr lang="ko-KR" altLang="en-US" sz="1500" dirty="0"/>
              <a:t>어플리케이션을 구성하는 </a:t>
            </a:r>
            <a:r>
              <a:rPr lang="en-US" altLang="ko-KR" sz="1500" dirty="0"/>
              <a:t>‘.</a:t>
            </a:r>
            <a:r>
              <a:rPr lang="ko-KR" altLang="en-US" sz="1500" dirty="0"/>
              <a:t>자바 </a:t>
            </a:r>
            <a:r>
              <a:rPr lang="ko-KR" altLang="en-US" sz="1500" dirty="0" err="1"/>
              <a:t>클래스명</a:t>
            </a:r>
            <a:r>
              <a:rPr lang="en-US" altLang="ko-KR" sz="1500" dirty="0"/>
              <a:t>’ </a:t>
            </a:r>
            <a:r>
              <a:rPr lang="ko-KR" altLang="en-US" sz="1500" dirty="0"/>
              <a:t>지정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 err="1"/>
              <a:t>android.intent.action.MAIN</a:t>
            </a:r>
            <a:r>
              <a:rPr lang="en-US" altLang="ko-KR" sz="1500" dirty="0"/>
              <a:t>  : </a:t>
            </a:r>
            <a:r>
              <a:rPr lang="ko-KR" altLang="en-US" sz="1500" dirty="0"/>
              <a:t>지정한 자바 클래스를 어플리케이션 실행 시 최초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                                         </a:t>
            </a:r>
            <a:r>
              <a:rPr lang="ko-KR" altLang="en-US" sz="1500" dirty="0"/>
              <a:t>실행되는 메인 </a:t>
            </a:r>
            <a:r>
              <a:rPr lang="ko-KR" altLang="en-US" sz="1500" dirty="0" err="1"/>
              <a:t>액티비티로</a:t>
            </a:r>
            <a:r>
              <a:rPr lang="ko-KR" altLang="en-US" sz="1500" dirty="0"/>
              <a:t> 설정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 err="1"/>
              <a:t>android.intent.category.LAUNCHER</a:t>
            </a:r>
            <a:r>
              <a:rPr lang="en-US" altLang="ko-KR" sz="1500" dirty="0"/>
              <a:t>  : </a:t>
            </a:r>
            <a:r>
              <a:rPr lang="ko-KR" altLang="en-US" sz="1500" dirty="0"/>
              <a:t>어플리케이션 목록 화면에서 아이콘을 통해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                                                       </a:t>
            </a:r>
            <a:r>
              <a:rPr lang="ko-KR" altLang="en-US" sz="1500" dirty="0"/>
              <a:t>실행하도록 지정</a:t>
            </a:r>
            <a:endParaRPr lang="en-US" altLang="ko-KR" sz="15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75" y="985274"/>
            <a:ext cx="8678499" cy="226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34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5317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800" dirty="0" smtClean="0">
                <a:solidFill>
                  <a:prstClr val="black"/>
                </a:solidFill>
              </a:rPr>
              <a:t>목록에서의 클릭 이벤트 처리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sp>
        <p:nvSpPr>
          <p:cNvPr id="4" name="텍스트 개체 틀 1"/>
          <p:cNvSpPr txBox="1">
            <a:spLocks/>
          </p:cNvSpPr>
          <p:nvPr/>
        </p:nvSpPr>
        <p:spPr>
          <a:xfrm>
            <a:off x="395535" y="380999"/>
            <a:ext cx="3080909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prstClr val="black">
                    <a:tint val="75000"/>
                  </a:prstClr>
                </a:solidFill>
              </a:rPr>
              <a:t>정보 전달의 기본 원리</a:t>
            </a:r>
            <a:endParaRPr lang="ko-KR" altLang="en-US" sz="1600" dirty="0">
              <a:solidFill>
                <a:prstClr val="black">
                  <a:tint val="7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-976065" y="626863"/>
            <a:ext cx="7560840" cy="404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solidFill>
                  <a:prstClr val="black">
                    <a:tint val="75000"/>
                  </a:prst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 err="1" smtClean="0">
                <a:solidFill>
                  <a:prstClr val="black">
                    <a:tint val="75000"/>
                  </a:prstClr>
                </a:solidFill>
                <a:latin typeface="HY견고딕" pitchFamily="18" charset="-127"/>
                <a:ea typeface="HY견고딕" pitchFamily="18" charset="-127"/>
              </a:rPr>
              <a:t>인텐트를</a:t>
            </a:r>
            <a:r>
              <a:rPr lang="ko-KR" altLang="en-US" b="1" dirty="0" smtClean="0">
                <a:solidFill>
                  <a:prstClr val="black">
                    <a:tint val="75000"/>
                  </a:prstClr>
                </a:solidFill>
                <a:latin typeface="HY견고딕" pitchFamily="18" charset="-127"/>
                <a:ea typeface="HY견고딕" pitchFamily="18" charset="-127"/>
              </a:rPr>
              <a:t> 이용한 </a:t>
            </a:r>
            <a:r>
              <a:rPr lang="ko-KR" altLang="en-US" b="1" dirty="0" err="1" smtClean="0">
                <a:solidFill>
                  <a:prstClr val="black">
                    <a:tint val="75000"/>
                  </a:prstClr>
                </a:solidFill>
                <a:latin typeface="HY견고딕" pitchFamily="18" charset="-127"/>
                <a:ea typeface="HY견고딕" pitchFamily="18" charset="-127"/>
              </a:rPr>
              <a:t>액티비티</a:t>
            </a:r>
            <a:r>
              <a:rPr lang="ko-KR" altLang="en-US" b="1" dirty="0" smtClean="0">
                <a:solidFill>
                  <a:prstClr val="black">
                    <a:tint val="75000"/>
                  </a:prstClr>
                </a:solidFill>
                <a:latin typeface="HY견고딕" pitchFamily="18" charset="-127"/>
                <a:ea typeface="HY견고딕" pitchFamily="18" charset="-127"/>
              </a:rPr>
              <a:t> 호출 및 정보전달의 기본원리</a:t>
            </a:r>
            <a:endParaRPr lang="en-US" altLang="ko-KR" b="1" dirty="0" smtClean="0">
              <a:solidFill>
                <a:prstClr val="black">
                  <a:tint val="75000"/>
                </a:prst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" name="Picture 2" descr="C:\Users\한혜인\Downloads\a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13" y="966648"/>
            <a:ext cx="7734723" cy="58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754" y="0"/>
            <a:ext cx="6995220" cy="669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간 이동과 정보전달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712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1535</Words>
  <Application>Microsoft Office PowerPoint</Application>
  <PresentationFormat>와이드스크린</PresentationFormat>
  <Paragraphs>331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41</vt:i4>
      </vt:variant>
    </vt:vector>
  </HeadingPairs>
  <TitlesOfParts>
    <vt:vector size="64" baseType="lpstr">
      <vt:lpstr>HY견고딕</vt:lpstr>
      <vt:lpstr>HY얕은샘물M</vt:lpstr>
      <vt:lpstr>inherit</vt:lpstr>
      <vt:lpstr>se-nanumgothic</vt:lpstr>
      <vt:lpstr>굴림</vt:lpstr>
      <vt:lpstr>나눔고딕</vt:lpstr>
      <vt:lpstr>돋움</vt:lpstr>
      <vt:lpstr>맑은 고딕</vt:lpstr>
      <vt:lpstr>Arial</vt:lpstr>
      <vt:lpstr>Calibri</vt:lpstr>
      <vt:lpstr>Calibri Light</vt:lpstr>
      <vt:lpstr>Tahoma</vt:lpstr>
      <vt:lpstr>Trebuchet MS</vt:lpstr>
      <vt:lpstr>Wingdings</vt:lpstr>
      <vt:lpstr>Office Theme</vt:lpstr>
      <vt:lpstr>Office 테마</vt:lpstr>
      <vt:lpstr>5_Office 테마</vt:lpstr>
      <vt:lpstr>6_Office 테마</vt:lpstr>
      <vt:lpstr>7_Office 테마</vt:lpstr>
      <vt:lpstr>8_Office 테마</vt:lpstr>
      <vt:lpstr>9_Office 테마</vt:lpstr>
      <vt:lpstr>10_Office 테마</vt:lpstr>
      <vt:lpstr>4_Office 테마</vt:lpstr>
      <vt:lpstr>제34강 이벤트 처리와 액티비티간 이동-1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액티비티 스택</vt:lpstr>
      <vt:lpstr>다음과 같은 상태도 가능하다</vt:lpstr>
      <vt:lpstr>인텐트</vt:lpstr>
      <vt:lpstr>인텐트 역할</vt:lpstr>
      <vt:lpstr>인텐트의 종류</vt:lpstr>
      <vt:lpstr>명시적인 인텐트 예제</vt:lpstr>
      <vt:lpstr>레이아웃 파일 layout1.xml</vt:lpstr>
      <vt:lpstr>레이아웃 파일 layout2.xml</vt:lpstr>
      <vt:lpstr>Activity1.java</vt:lpstr>
      <vt:lpstr>Activity2.java</vt:lpstr>
      <vt:lpstr>메니페스트 파일</vt:lpstr>
      <vt:lpstr>실행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119</cp:revision>
  <dcterms:created xsi:type="dcterms:W3CDTF">2020-05-09T07:40:47Z</dcterms:created>
  <dcterms:modified xsi:type="dcterms:W3CDTF">2023-05-14T16:10:40Z</dcterms:modified>
</cp:coreProperties>
</file>